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notesMasterIdLst>
    <p:notesMasterId r:id="rId28"/>
  </p:notesMasterIdLst>
  <p:handoutMasterIdLst>
    <p:handoutMasterId r:id="rId29"/>
  </p:handoutMasterIdLst>
  <p:sldIdLst>
    <p:sldId id="311" r:id="rId2"/>
    <p:sldId id="256" r:id="rId3"/>
    <p:sldId id="269" r:id="rId4"/>
    <p:sldId id="310" r:id="rId5"/>
    <p:sldId id="271" r:id="rId6"/>
    <p:sldId id="257" r:id="rId7"/>
    <p:sldId id="266" r:id="rId8"/>
    <p:sldId id="276" r:id="rId9"/>
    <p:sldId id="267" r:id="rId10"/>
    <p:sldId id="279" r:id="rId11"/>
    <p:sldId id="260" r:id="rId12"/>
    <p:sldId id="282" r:id="rId13"/>
    <p:sldId id="309" r:id="rId14"/>
    <p:sldId id="289" r:id="rId15"/>
    <p:sldId id="313" r:id="rId16"/>
    <p:sldId id="290" r:id="rId17"/>
    <p:sldId id="291" r:id="rId18"/>
    <p:sldId id="293" r:id="rId19"/>
    <p:sldId id="302" r:id="rId20"/>
    <p:sldId id="303" r:id="rId21"/>
    <p:sldId id="301" r:id="rId22"/>
    <p:sldId id="305" r:id="rId23"/>
    <p:sldId id="307" r:id="rId24"/>
    <p:sldId id="308" r:id="rId25"/>
    <p:sldId id="312" r:id="rId26"/>
    <p:sldId id="298" r:id="rId27"/>
  </p:sldIdLst>
  <p:sldSz cx="9144000" cy="6858000" type="screen4x3"/>
  <p:notesSz cx="7102475" cy="9388475"/>
  <p:defaultTextStyle>
    <a:defPPr>
      <a:defRPr lang="en-US"/>
    </a:defPPr>
    <a:lvl1pPr algn="l" rtl="0" fontAlgn="base">
      <a:spcBef>
        <a:spcPct val="0"/>
      </a:spcBef>
      <a:spcAft>
        <a:spcPct val="0"/>
      </a:spcAft>
      <a:defRPr kern="1200">
        <a:solidFill>
          <a:schemeClr val="tx1"/>
        </a:solidFill>
        <a:latin typeface="Garamond" pitchFamily="18" charset="0"/>
        <a:ea typeface="+mn-ea"/>
        <a:cs typeface="+mn-cs"/>
      </a:defRPr>
    </a:lvl1pPr>
    <a:lvl2pPr marL="457200" algn="l" rtl="0" fontAlgn="base">
      <a:spcBef>
        <a:spcPct val="0"/>
      </a:spcBef>
      <a:spcAft>
        <a:spcPct val="0"/>
      </a:spcAft>
      <a:defRPr kern="1200">
        <a:solidFill>
          <a:schemeClr val="tx1"/>
        </a:solidFill>
        <a:latin typeface="Garamond" pitchFamily="18" charset="0"/>
        <a:ea typeface="+mn-ea"/>
        <a:cs typeface="+mn-cs"/>
      </a:defRPr>
    </a:lvl2pPr>
    <a:lvl3pPr marL="914400" algn="l" rtl="0" fontAlgn="base">
      <a:spcBef>
        <a:spcPct val="0"/>
      </a:spcBef>
      <a:spcAft>
        <a:spcPct val="0"/>
      </a:spcAft>
      <a:defRPr kern="1200">
        <a:solidFill>
          <a:schemeClr val="tx1"/>
        </a:solidFill>
        <a:latin typeface="Garamond" pitchFamily="18" charset="0"/>
        <a:ea typeface="+mn-ea"/>
        <a:cs typeface="+mn-cs"/>
      </a:defRPr>
    </a:lvl3pPr>
    <a:lvl4pPr marL="1371600" algn="l" rtl="0" fontAlgn="base">
      <a:spcBef>
        <a:spcPct val="0"/>
      </a:spcBef>
      <a:spcAft>
        <a:spcPct val="0"/>
      </a:spcAft>
      <a:defRPr kern="1200">
        <a:solidFill>
          <a:schemeClr val="tx1"/>
        </a:solidFill>
        <a:latin typeface="Garamond" pitchFamily="18" charset="0"/>
        <a:ea typeface="+mn-ea"/>
        <a:cs typeface="+mn-cs"/>
      </a:defRPr>
    </a:lvl4pPr>
    <a:lvl5pPr marL="1828800" algn="l" rtl="0" fontAlgn="base">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76271" autoAdjust="0"/>
  </p:normalViewPr>
  <p:slideViewPr>
    <p:cSldViewPr>
      <p:cViewPr varScale="1">
        <p:scale>
          <a:sx n="84" d="100"/>
          <a:sy n="84" d="100"/>
        </p:scale>
        <p:origin x="-2344" y="-96"/>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396"/>
    </p:cViewPr>
  </p:sorterViewPr>
  <p:notesViewPr>
    <p:cSldViewPr>
      <p:cViewPr varScale="1">
        <p:scale>
          <a:sx n="53" d="100"/>
          <a:sy n="53" d="100"/>
        </p:scale>
        <p:origin x="-1794" y="-102"/>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_rels/viewProps.xml.rels><?xml version="1.0" encoding="UTF-8" standalone="yes"?>
<Relationships xmlns="http://schemas.openxmlformats.org/package/2006/relationships"><Relationship Id="rId1"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AF3C27-CBD7-4632-A3E5-B1F5BD315E75}"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D54CEBED-5072-4780-9AEF-245F695B6432}">
      <dgm:prSet phldrT="[Text]"/>
      <dgm:spPr/>
      <dgm:t>
        <a:bodyPr/>
        <a:lstStyle/>
        <a:p>
          <a:r>
            <a:rPr lang="en-US" dirty="0" smtClean="0">
              <a:effectLst>
                <a:outerShdw blurRad="38100" dist="38100" dir="2700000" algn="tl">
                  <a:srgbClr val="000000">
                    <a:alpha val="43137"/>
                  </a:srgbClr>
                </a:outerShdw>
              </a:effectLst>
            </a:rPr>
            <a:t>Responsibilities</a:t>
          </a:r>
          <a:endParaRPr lang="en-US" dirty="0">
            <a:effectLst>
              <a:outerShdw blurRad="38100" dist="38100" dir="2700000" algn="tl">
                <a:srgbClr val="000000">
                  <a:alpha val="43137"/>
                </a:srgbClr>
              </a:outerShdw>
            </a:effectLst>
          </a:endParaRPr>
        </a:p>
      </dgm:t>
    </dgm:pt>
    <dgm:pt modelId="{DE88F64E-2315-4A7A-AD88-8003B4DD7121}" type="parTrans" cxnId="{DAEBE57E-6092-4592-AFE3-49056833385B}">
      <dgm:prSet/>
      <dgm:spPr/>
      <dgm:t>
        <a:bodyPr/>
        <a:lstStyle/>
        <a:p>
          <a:endParaRPr lang="en-US"/>
        </a:p>
      </dgm:t>
    </dgm:pt>
    <dgm:pt modelId="{C7C32E65-2489-4ADE-93D1-B14AE3BFB459}" type="sibTrans" cxnId="{DAEBE57E-6092-4592-AFE3-49056833385B}">
      <dgm:prSet/>
      <dgm:spPr/>
      <dgm:t>
        <a:bodyPr/>
        <a:lstStyle/>
        <a:p>
          <a:endParaRPr lang="en-US"/>
        </a:p>
      </dgm:t>
    </dgm:pt>
    <dgm:pt modelId="{D0DC32BD-49BF-4355-9AB7-38A80BFA6113}">
      <dgm:prSet phldrT="[Text]"/>
      <dgm:spPr/>
      <dgm:t>
        <a:bodyPr/>
        <a:lstStyle/>
        <a:p>
          <a:r>
            <a:rPr lang="en-US" u="sng" dirty="0" smtClean="0"/>
            <a:t>Student</a:t>
          </a:r>
          <a:endParaRPr lang="en-US" u="sng" dirty="0"/>
        </a:p>
      </dgm:t>
    </dgm:pt>
    <dgm:pt modelId="{1B04E605-5F86-4944-87DC-EFBC87D6AE6D}" type="parTrans" cxnId="{92E95D39-EC79-4BCF-A9CF-48B421F32B5B}">
      <dgm:prSet/>
      <dgm:spPr/>
      <dgm:t>
        <a:bodyPr/>
        <a:lstStyle/>
        <a:p>
          <a:endParaRPr lang="en-US"/>
        </a:p>
      </dgm:t>
    </dgm:pt>
    <dgm:pt modelId="{365791DB-5E27-41D0-8238-B11B03633781}" type="sibTrans" cxnId="{92E95D39-EC79-4BCF-A9CF-48B421F32B5B}">
      <dgm:prSet/>
      <dgm:spPr/>
      <dgm:t>
        <a:bodyPr/>
        <a:lstStyle/>
        <a:p>
          <a:endParaRPr lang="en-US"/>
        </a:p>
      </dgm:t>
    </dgm:pt>
    <dgm:pt modelId="{7EA03B0C-A0B9-4107-9143-23A0F4D3FB9A}">
      <dgm:prSet phldrT="[Text]"/>
      <dgm:spPr/>
      <dgm:t>
        <a:bodyPr/>
        <a:lstStyle/>
        <a:p>
          <a:r>
            <a:rPr lang="en-US" u="sng" dirty="0" smtClean="0"/>
            <a:t>Parent</a:t>
          </a:r>
          <a:endParaRPr lang="en-US" u="sng" dirty="0"/>
        </a:p>
      </dgm:t>
    </dgm:pt>
    <dgm:pt modelId="{7459295E-3B7D-4CA9-8C6C-661524A0ACD0}" type="parTrans" cxnId="{22EE3382-B139-4D95-B2D8-7F351E2CC631}">
      <dgm:prSet/>
      <dgm:spPr/>
      <dgm:t>
        <a:bodyPr/>
        <a:lstStyle/>
        <a:p>
          <a:endParaRPr lang="en-US"/>
        </a:p>
      </dgm:t>
    </dgm:pt>
    <dgm:pt modelId="{BA6B7C44-BAB8-4FD0-8886-BC61D22AA84A}" type="sibTrans" cxnId="{22EE3382-B139-4D95-B2D8-7F351E2CC631}">
      <dgm:prSet/>
      <dgm:spPr/>
      <dgm:t>
        <a:bodyPr/>
        <a:lstStyle/>
        <a:p>
          <a:endParaRPr lang="en-US"/>
        </a:p>
      </dgm:t>
    </dgm:pt>
    <dgm:pt modelId="{6CA83ACB-CC76-479B-985A-2CA46D2DAE82}">
      <dgm:prSet phldrT="[Text]"/>
      <dgm:spPr/>
    </dgm:pt>
    <dgm:pt modelId="{4E18C7FB-C6D3-4103-BCAB-5988315F6CD8}" type="parTrans" cxnId="{6078D0C5-E2C0-4640-A29F-61FE7F968C9C}">
      <dgm:prSet/>
      <dgm:spPr/>
      <dgm:t>
        <a:bodyPr/>
        <a:lstStyle/>
        <a:p>
          <a:endParaRPr lang="en-US"/>
        </a:p>
      </dgm:t>
    </dgm:pt>
    <dgm:pt modelId="{E860A93F-6F29-4792-9649-B53577412495}" type="sibTrans" cxnId="{6078D0C5-E2C0-4640-A29F-61FE7F968C9C}">
      <dgm:prSet/>
      <dgm:spPr/>
      <dgm:t>
        <a:bodyPr/>
        <a:lstStyle/>
        <a:p>
          <a:endParaRPr lang="en-US"/>
        </a:p>
      </dgm:t>
    </dgm:pt>
    <dgm:pt modelId="{9173A718-2B36-4BC1-B592-0BFC67002ED2}">
      <dgm:prSet/>
      <dgm:spPr/>
      <dgm:t>
        <a:bodyPr/>
        <a:lstStyle/>
        <a:p>
          <a:r>
            <a:rPr lang="en-US" dirty="0" smtClean="0"/>
            <a:t>Learn to communicate</a:t>
          </a:r>
          <a:endParaRPr lang="en-US" dirty="0"/>
        </a:p>
      </dgm:t>
    </dgm:pt>
    <dgm:pt modelId="{9BD5094A-6D5F-49B8-A1A3-F40D111505B4}" type="parTrans" cxnId="{ABA59F17-D868-4331-873F-CF930914248F}">
      <dgm:prSet/>
      <dgm:spPr/>
      <dgm:t>
        <a:bodyPr/>
        <a:lstStyle/>
        <a:p>
          <a:endParaRPr lang="en-US"/>
        </a:p>
      </dgm:t>
    </dgm:pt>
    <dgm:pt modelId="{98FB75D4-50BA-419C-BF9E-389913CEC869}" type="sibTrans" cxnId="{ABA59F17-D868-4331-873F-CF930914248F}">
      <dgm:prSet/>
      <dgm:spPr/>
      <dgm:t>
        <a:bodyPr/>
        <a:lstStyle/>
        <a:p>
          <a:endParaRPr lang="en-US"/>
        </a:p>
      </dgm:t>
    </dgm:pt>
    <dgm:pt modelId="{71A27681-57F6-4572-8B74-8F85F86BED90}">
      <dgm:prSet/>
      <dgm:spPr/>
      <dgm:t>
        <a:bodyPr/>
        <a:lstStyle/>
        <a:p>
          <a:r>
            <a:rPr lang="en-US" dirty="0" smtClean="0"/>
            <a:t>Tell someone when they are bleeding</a:t>
          </a:r>
          <a:endParaRPr lang="en-US" dirty="0"/>
        </a:p>
      </dgm:t>
    </dgm:pt>
    <dgm:pt modelId="{CFD291CC-48DA-44C4-96E8-5EA31B73F75B}" type="parTrans" cxnId="{AE2BAEE5-D7FB-4DDF-A1C6-F7CCA329A447}">
      <dgm:prSet/>
      <dgm:spPr/>
      <dgm:t>
        <a:bodyPr/>
        <a:lstStyle/>
        <a:p>
          <a:endParaRPr lang="en-US"/>
        </a:p>
      </dgm:t>
    </dgm:pt>
    <dgm:pt modelId="{45AA5F76-96F3-45A5-8F35-6DF993A0CC51}" type="sibTrans" cxnId="{AE2BAEE5-D7FB-4DDF-A1C6-F7CCA329A447}">
      <dgm:prSet/>
      <dgm:spPr/>
      <dgm:t>
        <a:bodyPr/>
        <a:lstStyle/>
        <a:p>
          <a:endParaRPr lang="en-US"/>
        </a:p>
      </dgm:t>
    </dgm:pt>
    <dgm:pt modelId="{016D0B9D-3C43-4DA5-8F06-A724EE98E06C}">
      <dgm:prSet/>
      <dgm:spPr/>
      <dgm:t>
        <a:bodyPr/>
        <a:lstStyle/>
        <a:p>
          <a:r>
            <a:rPr lang="en-US" dirty="0" smtClean="0"/>
            <a:t>Do your schoolwork on time</a:t>
          </a:r>
          <a:endParaRPr lang="en-US" dirty="0"/>
        </a:p>
      </dgm:t>
    </dgm:pt>
    <dgm:pt modelId="{9CFA793C-97F3-4CC4-9503-EFC3ACE9B1A7}" type="parTrans" cxnId="{3852D86C-EFC2-4AA1-946B-ADBCB2DDB06C}">
      <dgm:prSet/>
      <dgm:spPr/>
      <dgm:t>
        <a:bodyPr/>
        <a:lstStyle/>
        <a:p>
          <a:endParaRPr lang="en-US"/>
        </a:p>
      </dgm:t>
    </dgm:pt>
    <dgm:pt modelId="{FCA5ACA7-9FFA-4223-8040-9D4762B21871}" type="sibTrans" cxnId="{3852D86C-EFC2-4AA1-946B-ADBCB2DDB06C}">
      <dgm:prSet/>
      <dgm:spPr/>
      <dgm:t>
        <a:bodyPr/>
        <a:lstStyle/>
        <a:p>
          <a:endParaRPr lang="en-US"/>
        </a:p>
      </dgm:t>
    </dgm:pt>
    <dgm:pt modelId="{A1D8DBDC-02EB-41FF-9E3B-DFB2AAE7BFC2}">
      <dgm:prSet/>
      <dgm:spPr/>
      <dgm:t>
        <a:bodyPr/>
        <a:lstStyle/>
        <a:p>
          <a:r>
            <a:rPr lang="en-US" dirty="0" smtClean="0"/>
            <a:t>Make the same amount of effort as someone without hemophilia</a:t>
          </a:r>
          <a:endParaRPr lang="en-US" dirty="0"/>
        </a:p>
      </dgm:t>
    </dgm:pt>
    <dgm:pt modelId="{3FA5FF22-3511-48D0-8950-E5EC6229A9DC}" type="parTrans" cxnId="{2120F81C-4304-47C4-B48E-FD2C29D992CB}">
      <dgm:prSet/>
      <dgm:spPr/>
      <dgm:t>
        <a:bodyPr/>
        <a:lstStyle/>
        <a:p>
          <a:endParaRPr lang="en-US"/>
        </a:p>
      </dgm:t>
    </dgm:pt>
    <dgm:pt modelId="{3670D816-53B9-4D23-A6D2-8328D5E0FF0C}" type="sibTrans" cxnId="{2120F81C-4304-47C4-B48E-FD2C29D992CB}">
      <dgm:prSet/>
      <dgm:spPr/>
      <dgm:t>
        <a:bodyPr/>
        <a:lstStyle/>
        <a:p>
          <a:endParaRPr lang="en-US"/>
        </a:p>
      </dgm:t>
    </dgm:pt>
    <dgm:pt modelId="{877D714F-8012-4FFC-9091-E92FAA636F03}">
      <dgm:prSet phldrT="[Text]"/>
      <dgm:spPr/>
      <dgm:t>
        <a:bodyPr/>
        <a:lstStyle/>
        <a:p>
          <a:r>
            <a:rPr lang="en-US" dirty="0" smtClean="0"/>
            <a:t>Communicate child’s condition, activity level &amp; treatment</a:t>
          </a:r>
          <a:endParaRPr lang="en-US" dirty="0"/>
        </a:p>
      </dgm:t>
    </dgm:pt>
    <dgm:pt modelId="{8B169D8C-0CAA-435E-9A49-B02E7B91345B}" type="parTrans" cxnId="{F2DCDA3B-5A7E-4EDC-87CD-B3749FDBC32B}">
      <dgm:prSet/>
      <dgm:spPr/>
      <dgm:t>
        <a:bodyPr/>
        <a:lstStyle/>
        <a:p>
          <a:endParaRPr lang="en-US"/>
        </a:p>
      </dgm:t>
    </dgm:pt>
    <dgm:pt modelId="{234E5FAE-C1BF-4E9A-8DCC-4708424DE3F0}" type="sibTrans" cxnId="{F2DCDA3B-5A7E-4EDC-87CD-B3749FDBC32B}">
      <dgm:prSet/>
      <dgm:spPr/>
      <dgm:t>
        <a:bodyPr/>
        <a:lstStyle/>
        <a:p>
          <a:endParaRPr lang="en-US"/>
        </a:p>
      </dgm:t>
    </dgm:pt>
    <dgm:pt modelId="{3E2C4AAE-3906-457E-B218-FD800D047187}">
      <dgm:prSet phldrT="[Text]"/>
      <dgm:spPr/>
      <dgm:t>
        <a:bodyPr/>
        <a:lstStyle/>
        <a:p>
          <a:r>
            <a:rPr lang="en-US" dirty="0" smtClean="0"/>
            <a:t>Help obtain makeup work</a:t>
          </a:r>
          <a:endParaRPr lang="en-US" dirty="0"/>
        </a:p>
      </dgm:t>
    </dgm:pt>
    <dgm:pt modelId="{EFEE5549-AF89-43E6-B145-E9F147BB6CC3}" type="parTrans" cxnId="{C9387715-0EEE-4FFF-9587-B106B8C141E0}">
      <dgm:prSet/>
      <dgm:spPr/>
      <dgm:t>
        <a:bodyPr/>
        <a:lstStyle/>
        <a:p>
          <a:endParaRPr lang="en-US"/>
        </a:p>
      </dgm:t>
    </dgm:pt>
    <dgm:pt modelId="{1FB3C8D2-0909-4F4E-BE9B-D4C6E0C55AFA}" type="sibTrans" cxnId="{C9387715-0EEE-4FFF-9587-B106B8C141E0}">
      <dgm:prSet/>
      <dgm:spPr/>
      <dgm:t>
        <a:bodyPr/>
        <a:lstStyle/>
        <a:p>
          <a:endParaRPr lang="en-US"/>
        </a:p>
      </dgm:t>
    </dgm:pt>
    <dgm:pt modelId="{73AB1C33-9A07-42D6-8449-B00B09023EF9}">
      <dgm:prSet phldrT="[Text]"/>
      <dgm:spPr/>
      <dgm:t>
        <a:bodyPr/>
        <a:lstStyle/>
        <a:p>
          <a:r>
            <a:rPr lang="en-US" dirty="0" smtClean="0"/>
            <a:t>Help the child have a positive attitude about school</a:t>
          </a:r>
          <a:endParaRPr lang="en-US" dirty="0"/>
        </a:p>
      </dgm:t>
    </dgm:pt>
    <dgm:pt modelId="{77E57E80-75D8-4E4F-8E37-5E623D6CE0CA}" type="parTrans" cxnId="{0C537706-C869-4BC4-8517-D78B01D378A4}">
      <dgm:prSet/>
      <dgm:spPr/>
      <dgm:t>
        <a:bodyPr/>
        <a:lstStyle/>
        <a:p>
          <a:endParaRPr lang="en-US"/>
        </a:p>
      </dgm:t>
    </dgm:pt>
    <dgm:pt modelId="{A4931A8F-65AA-43E7-A87E-92561EC1AB4D}" type="sibTrans" cxnId="{0C537706-C869-4BC4-8517-D78B01D378A4}">
      <dgm:prSet/>
      <dgm:spPr/>
      <dgm:t>
        <a:bodyPr/>
        <a:lstStyle/>
        <a:p>
          <a:endParaRPr lang="en-US"/>
        </a:p>
      </dgm:t>
    </dgm:pt>
    <dgm:pt modelId="{54D3E273-ADE3-4AA7-BB9F-9AF8CA427377}">
      <dgm:prSet phldrT="[Text]"/>
      <dgm:spPr/>
      <dgm:t>
        <a:bodyPr/>
        <a:lstStyle/>
        <a:p>
          <a:r>
            <a:rPr lang="en-US" dirty="0" smtClean="0"/>
            <a:t>Work with school staff &amp; nurse to develop a factor treatment plan</a:t>
          </a:r>
          <a:endParaRPr lang="en-US" dirty="0"/>
        </a:p>
      </dgm:t>
    </dgm:pt>
    <dgm:pt modelId="{7E165B0D-AD84-4BEC-BD90-716BF95F724A}" type="parTrans" cxnId="{E55837D8-18D1-4445-8E88-5A79925EF907}">
      <dgm:prSet/>
      <dgm:spPr/>
      <dgm:t>
        <a:bodyPr/>
        <a:lstStyle/>
        <a:p>
          <a:endParaRPr lang="en-US"/>
        </a:p>
      </dgm:t>
    </dgm:pt>
    <dgm:pt modelId="{15CE2D4B-0F2A-4920-A643-C1F18B8D6972}" type="sibTrans" cxnId="{E55837D8-18D1-4445-8E88-5A79925EF907}">
      <dgm:prSet/>
      <dgm:spPr/>
      <dgm:t>
        <a:bodyPr/>
        <a:lstStyle/>
        <a:p>
          <a:endParaRPr lang="en-US"/>
        </a:p>
      </dgm:t>
    </dgm:pt>
    <dgm:pt modelId="{E0F5036C-9675-4AF6-8139-4FDAC2E8C1F5}">
      <dgm:prSet/>
      <dgm:spPr/>
      <dgm:t>
        <a:bodyPr/>
        <a:lstStyle/>
        <a:p>
          <a:r>
            <a:rPr lang="en-US" u="sng" dirty="0" smtClean="0"/>
            <a:t>School</a:t>
          </a:r>
          <a:endParaRPr lang="en-US" u="sng" dirty="0"/>
        </a:p>
      </dgm:t>
    </dgm:pt>
    <dgm:pt modelId="{5160AF86-5350-4F68-A97A-62335475DAEF}" type="parTrans" cxnId="{7E16D126-B300-4F25-98E1-64CD83A0BF12}">
      <dgm:prSet/>
      <dgm:spPr/>
      <dgm:t>
        <a:bodyPr/>
        <a:lstStyle/>
        <a:p>
          <a:endParaRPr lang="en-US"/>
        </a:p>
      </dgm:t>
    </dgm:pt>
    <dgm:pt modelId="{5BCBFA13-D16D-4A28-819D-322E20421E61}" type="sibTrans" cxnId="{7E16D126-B300-4F25-98E1-64CD83A0BF12}">
      <dgm:prSet/>
      <dgm:spPr/>
      <dgm:t>
        <a:bodyPr/>
        <a:lstStyle/>
        <a:p>
          <a:endParaRPr lang="en-US"/>
        </a:p>
      </dgm:t>
    </dgm:pt>
    <dgm:pt modelId="{7929CEC4-6892-4166-A37E-5654296AB254}">
      <dgm:prSet/>
      <dgm:spPr/>
      <dgm:t>
        <a:bodyPr/>
        <a:lstStyle/>
        <a:p>
          <a:r>
            <a:rPr lang="en-US" dirty="0" smtClean="0"/>
            <a:t>Monitor student achievement &amp; inform parents of any change to personality, performance</a:t>
          </a:r>
          <a:endParaRPr lang="en-US" dirty="0"/>
        </a:p>
      </dgm:t>
    </dgm:pt>
    <dgm:pt modelId="{254DE8F4-0F9A-4848-BA93-1E99F3AF41A2}" type="parTrans" cxnId="{BDEA1CA3-D198-4BE3-9F1D-DBCAC5FDD837}">
      <dgm:prSet/>
      <dgm:spPr/>
      <dgm:t>
        <a:bodyPr/>
        <a:lstStyle/>
        <a:p>
          <a:endParaRPr lang="en-US"/>
        </a:p>
      </dgm:t>
    </dgm:pt>
    <dgm:pt modelId="{13D6E1A9-52BC-4A8E-B28C-20757AB56606}" type="sibTrans" cxnId="{BDEA1CA3-D198-4BE3-9F1D-DBCAC5FDD837}">
      <dgm:prSet/>
      <dgm:spPr/>
      <dgm:t>
        <a:bodyPr/>
        <a:lstStyle/>
        <a:p>
          <a:endParaRPr lang="en-US"/>
        </a:p>
      </dgm:t>
    </dgm:pt>
    <dgm:pt modelId="{DAC5D210-C9C7-4D7B-B53C-8B92B72A4F89}">
      <dgm:prSet/>
      <dgm:spPr/>
      <dgm:t>
        <a:bodyPr/>
        <a:lstStyle/>
        <a:p>
          <a:r>
            <a:rPr lang="en-US" dirty="0" smtClean="0"/>
            <a:t>Communicate to parent/child any observable sign of a bleed</a:t>
          </a:r>
          <a:endParaRPr lang="en-US" dirty="0"/>
        </a:p>
      </dgm:t>
    </dgm:pt>
    <dgm:pt modelId="{7EB1E72E-BA83-4CD8-B4B2-477E7895223C}" type="parTrans" cxnId="{A815E116-F11D-40D8-BB4B-57D0CCE5DF71}">
      <dgm:prSet/>
      <dgm:spPr/>
      <dgm:t>
        <a:bodyPr/>
        <a:lstStyle/>
        <a:p>
          <a:endParaRPr lang="en-US"/>
        </a:p>
      </dgm:t>
    </dgm:pt>
    <dgm:pt modelId="{C9B1C7A6-377B-41F1-9F86-C490C65C78A7}" type="sibTrans" cxnId="{A815E116-F11D-40D8-BB4B-57D0CCE5DF71}">
      <dgm:prSet/>
      <dgm:spPr/>
      <dgm:t>
        <a:bodyPr/>
        <a:lstStyle/>
        <a:p>
          <a:endParaRPr lang="en-US"/>
        </a:p>
      </dgm:t>
    </dgm:pt>
    <dgm:pt modelId="{30B971F3-AEE3-46A3-A2A0-A7248E3218A9}">
      <dgm:prSet/>
      <dgm:spPr/>
      <dgm:t>
        <a:bodyPr/>
        <a:lstStyle/>
        <a:p>
          <a:r>
            <a:rPr lang="en-US" dirty="0" smtClean="0"/>
            <a:t>Stress the importance of completing assignments</a:t>
          </a:r>
          <a:endParaRPr lang="en-US" dirty="0"/>
        </a:p>
      </dgm:t>
    </dgm:pt>
    <dgm:pt modelId="{87DA2FA5-75CC-4B0D-AB66-506F62FC2B3C}" type="parTrans" cxnId="{612E25CF-2311-4D44-B9E7-52C2AF062404}">
      <dgm:prSet/>
      <dgm:spPr/>
      <dgm:t>
        <a:bodyPr/>
        <a:lstStyle/>
        <a:p>
          <a:endParaRPr lang="en-US"/>
        </a:p>
      </dgm:t>
    </dgm:pt>
    <dgm:pt modelId="{93162BE9-847F-4ED5-ABFE-F798A6FC8C52}" type="sibTrans" cxnId="{612E25CF-2311-4D44-B9E7-52C2AF062404}">
      <dgm:prSet/>
      <dgm:spPr/>
      <dgm:t>
        <a:bodyPr/>
        <a:lstStyle/>
        <a:p>
          <a:endParaRPr lang="en-US"/>
        </a:p>
      </dgm:t>
    </dgm:pt>
    <dgm:pt modelId="{D081AAD2-D05C-4F42-A051-CC16F52C3DF3}">
      <dgm:prSet/>
      <dgm:spPr/>
      <dgm:t>
        <a:bodyPr/>
        <a:lstStyle/>
        <a:p>
          <a:r>
            <a:rPr lang="en-US" dirty="0" smtClean="0"/>
            <a:t>Promote ability and success, not inability</a:t>
          </a:r>
          <a:endParaRPr lang="en-US" dirty="0"/>
        </a:p>
      </dgm:t>
    </dgm:pt>
    <dgm:pt modelId="{7359CA8F-EA42-4CE6-8DCA-D330376D6E43}" type="parTrans" cxnId="{5EB751B6-245E-496A-B407-1E4F993AD1B7}">
      <dgm:prSet/>
      <dgm:spPr/>
      <dgm:t>
        <a:bodyPr/>
        <a:lstStyle/>
        <a:p>
          <a:endParaRPr lang="en-US"/>
        </a:p>
      </dgm:t>
    </dgm:pt>
    <dgm:pt modelId="{D8F9E98C-492F-4A06-9B6F-F163C2DDF084}" type="sibTrans" cxnId="{5EB751B6-245E-496A-B407-1E4F993AD1B7}">
      <dgm:prSet/>
      <dgm:spPr/>
      <dgm:t>
        <a:bodyPr/>
        <a:lstStyle/>
        <a:p>
          <a:endParaRPr lang="en-US"/>
        </a:p>
      </dgm:t>
    </dgm:pt>
    <dgm:pt modelId="{9EC7B1B1-FED9-4B7A-BB5A-A65467E8AF71}">
      <dgm:prSet/>
      <dgm:spPr/>
      <dgm:t>
        <a:bodyPr/>
        <a:lstStyle/>
        <a:p>
          <a:r>
            <a:rPr lang="en-US" dirty="0" smtClean="0"/>
            <a:t>Respect privacy and confidentiality</a:t>
          </a:r>
          <a:endParaRPr lang="en-US" dirty="0"/>
        </a:p>
      </dgm:t>
    </dgm:pt>
    <dgm:pt modelId="{878DF2AA-3C65-455F-AAAC-3B0C37C514F0}" type="parTrans" cxnId="{9675A22B-A1AA-4BAC-8206-D01EC7C1055B}">
      <dgm:prSet/>
      <dgm:spPr/>
      <dgm:t>
        <a:bodyPr/>
        <a:lstStyle/>
        <a:p>
          <a:endParaRPr lang="en-US"/>
        </a:p>
      </dgm:t>
    </dgm:pt>
    <dgm:pt modelId="{E7C414CD-480C-476B-BDBA-E32C565A538F}" type="sibTrans" cxnId="{9675A22B-A1AA-4BAC-8206-D01EC7C1055B}">
      <dgm:prSet/>
      <dgm:spPr/>
      <dgm:t>
        <a:bodyPr/>
        <a:lstStyle/>
        <a:p>
          <a:endParaRPr lang="en-US"/>
        </a:p>
      </dgm:t>
    </dgm:pt>
    <dgm:pt modelId="{A0511C01-0D46-476A-BD52-E5EAB9CE357E}" type="pres">
      <dgm:prSet presAssocID="{6AAF3C27-CBD7-4632-A3E5-B1F5BD315E75}" presName="composite" presStyleCnt="0">
        <dgm:presLayoutVars>
          <dgm:chMax val="1"/>
          <dgm:dir/>
          <dgm:resizeHandles val="exact"/>
        </dgm:presLayoutVars>
      </dgm:prSet>
      <dgm:spPr/>
      <dgm:t>
        <a:bodyPr/>
        <a:lstStyle/>
        <a:p>
          <a:endParaRPr lang="en-US"/>
        </a:p>
      </dgm:t>
    </dgm:pt>
    <dgm:pt modelId="{87D22650-7CD6-4011-9CB5-ECF96C71FC51}" type="pres">
      <dgm:prSet presAssocID="{D54CEBED-5072-4780-9AEF-245F695B6432}" presName="roof" presStyleLbl="dkBgShp" presStyleIdx="0" presStyleCnt="2"/>
      <dgm:spPr/>
      <dgm:t>
        <a:bodyPr/>
        <a:lstStyle/>
        <a:p>
          <a:endParaRPr lang="en-US"/>
        </a:p>
      </dgm:t>
    </dgm:pt>
    <dgm:pt modelId="{0A3DF696-4AD0-482B-94E4-78EA8B392E70}" type="pres">
      <dgm:prSet presAssocID="{D54CEBED-5072-4780-9AEF-245F695B6432}" presName="pillars" presStyleCnt="0"/>
      <dgm:spPr/>
    </dgm:pt>
    <dgm:pt modelId="{D18990F6-54CB-4D79-B4C7-EA88D745ED0D}" type="pres">
      <dgm:prSet presAssocID="{D54CEBED-5072-4780-9AEF-245F695B6432}" presName="pillar1" presStyleLbl="node1" presStyleIdx="0" presStyleCnt="3">
        <dgm:presLayoutVars>
          <dgm:bulletEnabled val="1"/>
        </dgm:presLayoutVars>
      </dgm:prSet>
      <dgm:spPr/>
      <dgm:t>
        <a:bodyPr/>
        <a:lstStyle/>
        <a:p>
          <a:endParaRPr lang="en-US"/>
        </a:p>
      </dgm:t>
    </dgm:pt>
    <dgm:pt modelId="{406BEAB0-8C81-427A-99C6-172F9322DA72}" type="pres">
      <dgm:prSet presAssocID="{7EA03B0C-A0B9-4107-9143-23A0F4D3FB9A}" presName="pillarX" presStyleLbl="node1" presStyleIdx="1" presStyleCnt="3">
        <dgm:presLayoutVars>
          <dgm:bulletEnabled val="1"/>
        </dgm:presLayoutVars>
      </dgm:prSet>
      <dgm:spPr/>
      <dgm:t>
        <a:bodyPr/>
        <a:lstStyle/>
        <a:p>
          <a:endParaRPr lang="en-US"/>
        </a:p>
      </dgm:t>
    </dgm:pt>
    <dgm:pt modelId="{D949640D-14AE-4DFD-BFE2-516700A677B4}" type="pres">
      <dgm:prSet presAssocID="{E0F5036C-9675-4AF6-8139-4FDAC2E8C1F5}" presName="pillarX" presStyleLbl="node1" presStyleIdx="2" presStyleCnt="3">
        <dgm:presLayoutVars>
          <dgm:bulletEnabled val="1"/>
        </dgm:presLayoutVars>
      </dgm:prSet>
      <dgm:spPr/>
      <dgm:t>
        <a:bodyPr/>
        <a:lstStyle/>
        <a:p>
          <a:endParaRPr lang="en-US"/>
        </a:p>
      </dgm:t>
    </dgm:pt>
    <dgm:pt modelId="{10B3452C-C3B8-4FFD-BFAB-61A54B7148F6}" type="pres">
      <dgm:prSet presAssocID="{D54CEBED-5072-4780-9AEF-245F695B6432}" presName="base" presStyleLbl="dkBgShp" presStyleIdx="1" presStyleCnt="2"/>
      <dgm:spPr/>
    </dgm:pt>
  </dgm:ptLst>
  <dgm:cxnLst>
    <dgm:cxn modelId="{565AC64B-8CB7-490D-AA2A-F2E8C408A6DE}" type="presOf" srcId="{7EA03B0C-A0B9-4107-9143-23A0F4D3FB9A}" destId="{406BEAB0-8C81-427A-99C6-172F9322DA72}" srcOrd="0" destOrd="0" presId="urn:microsoft.com/office/officeart/2005/8/layout/hList3"/>
    <dgm:cxn modelId="{3F60EB0E-63F8-4C58-A7B1-66E69864B2A7}" type="presOf" srcId="{877D714F-8012-4FFC-9091-E92FAA636F03}" destId="{406BEAB0-8C81-427A-99C6-172F9322DA72}" srcOrd="0" destOrd="1" presId="urn:microsoft.com/office/officeart/2005/8/layout/hList3"/>
    <dgm:cxn modelId="{4269ACFD-F349-4251-9798-FEB3EF90B1D7}" type="presOf" srcId="{30B971F3-AEE3-46A3-A2A0-A7248E3218A9}" destId="{D949640D-14AE-4DFD-BFE2-516700A677B4}" srcOrd="0" destOrd="3" presId="urn:microsoft.com/office/officeart/2005/8/layout/hList3"/>
    <dgm:cxn modelId="{5EB751B6-245E-496A-B407-1E4F993AD1B7}" srcId="{E0F5036C-9675-4AF6-8139-4FDAC2E8C1F5}" destId="{D081AAD2-D05C-4F42-A051-CC16F52C3DF3}" srcOrd="3" destOrd="0" parTransId="{7359CA8F-EA42-4CE6-8DCA-D330376D6E43}" sibTransId="{D8F9E98C-492F-4A06-9B6F-F163C2DDF084}"/>
    <dgm:cxn modelId="{E55837D8-18D1-4445-8E88-5A79925EF907}" srcId="{7EA03B0C-A0B9-4107-9143-23A0F4D3FB9A}" destId="{54D3E273-ADE3-4AA7-BB9F-9AF8CA427377}" srcOrd="3" destOrd="0" parTransId="{7E165B0D-AD84-4BEC-BD90-716BF95F724A}" sibTransId="{15CE2D4B-0F2A-4920-A643-C1F18B8D6972}"/>
    <dgm:cxn modelId="{9675A22B-A1AA-4BAC-8206-D01EC7C1055B}" srcId="{E0F5036C-9675-4AF6-8139-4FDAC2E8C1F5}" destId="{9EC7B1B1-FED9-4B7A-BB5A-A65467E8AF71}" srcOrd="4" destOrd="0" parTransId="{878DF2AA-3C65-455F-AAAC-3B0C37C514F0}" sibTransId="{E7C414CD-480C-476B-BDBA-E32C565A538F}"/>
    <dgm:cxn modelId="{441CA3C3-9460-4149-8257-20818FF7C74D}" type="presOf" srcId="{7929CEC4-6892-4166-A37E-5654296AB254}" destId="{D949640D-14AE-4DFD-BFE2-516700A677B4}" srcOrd="0" destOrd="1" presId="urn:microsoft.com/office/officeart/2005/8/layout/hList3"/>
    <dgm:cxn modelId="{10B8C782-081D-4ED2-8FA2-AE9418EA6135}" type="presOf" srcId="{A1D8DBDC-02EB-41FF-9E3B-DFB2AAE7BFC2}" destId="{D18990F6-54CB-4D79-B4C7-EA88D745ED0D}" srcOrd="0" destOrd="4" presId="urn:microsoft.com/office/officeart/2005/8/layout/hList3"/>
    <dgm:cxn modelId="{6078D0C5-E2C0-4640-A29F-61FE7F968C9C}" srcId="{6AAF3C27-CBD7-4632-A3E5-B1F5BD315E75}" destId="{6CA83ACB-CC76-479B-985A-2CA46D2DAE82}" srcOrd="1" destOrd="0" parTransId="{4E18C7FB-C6D3-4103-BCAB-5988315F6CD8}" sibTransId="{E860A93F-6F29-4792-9649-B53577412495}"/>
    <dgm:cxn modelId="{92E95D39-EC79-4BCF-A9CF-48B421F32B5B}" srcId="{D54CEBED-5072-4780-9AEF-245F695B6432}" destId="{D0DC32BD-49BF-4355-9AB7-38A80BFA6113}" srcOrd="0" destOrd="0" parTransId="{1B04E605-5F86-4944-87DC-EFBC87D6AE6D}" sibTransId="{365791DB-5E27-41D0-8238-B11B03633781}"/>
    <dgm:cxn modelId="{14CD6B68-FB91-4FF5-B5D0-64F559511EB2}" type="presOf" srcId="{D54CEBED-5072-4780-9AEF-245F695B6432}" destId="{87D22650-7CD6-4011-9CB5-ECF96C71FC51}" srcOrd="0" destOrd="0" presId="urn:microsoft.com/office/officeart/2005/8/layout/hList3"/>
    <dgm:cxn modelId="{155FC7FF-167D-4CE9-A79E-7484146A606C}" type="presOf" srcId="{DAC5D210-C9C7-4D7B-B53C-8B92B72A4F89}" destId="{D949640D-14AE-4DFD-BFE2-516700A677B4}" srcOrd="0" destOrd="2" presId="urn:microsoft.com/office/officeart/2005/8/layout/hList3"/>
    <dgm:cxn modelId="{ABA59F17-D868-4331-873F-CF930914248F}" srcId="{D0DC32BD-49BF-4355-9AB7-38A80BFA6113}" destId="{9173A718-2B36-4BC1-B592-0BFC67002ED2}" srcOrd="0" destOrd="0" parTransId="{9BD5094A-6D5F-49B8-A1A3-F40D111505B4}" sibTransId="{98FB75D4-50BA-419C-BF9E-389913CEC869}"/>
    <dgm:cxn modelId="{808D68CF-BC09-490E-B067-1F8E13F89EF8}" type="presOf" srcId="{6AAF3C27-CBD7-4632-A3E5-B1F5BD315E75}" destId="{A0511C01-0D46-476A-BD52-E5EAB9CE357E}" srcOrd="0" destOrd="0" presId="urn:microsoft.com/office/officeart/2005/8/layout/hList3"/>
    <dgm:cxn modelId="{570CCF6B-E798-481C-B39C-02D57BE267E7}" type="presOf" srcId="{54D3E273-ADE3-4AA7-BB9F-9AF8CA427377}" destId="{406BEAB0-8C81-427A-99C6-172F9322DA72}" srcOrd="0" destOrd="4" presId="urn:microsoft.com/office/officeart/2005/8/layout/hList3"/>
    <dgm:cxn modelId="{0C537706-C869-4BC4-8517-D78B01D378A4}" srcId="{7EA03B0C-A0B9-4107-9143-23A0F4D3FB9A}" destId="{73AB1C33-9A07-42D6-8449-B00B09023EF9}" srcOrd="2" destOrd="0" parTransId="{77E57E80-75D8-4E4F-8E37-5E623D6CE0CA}" sibTransId="{A4931A8F-65AA-43E7-A87E-92561EC1AB4D}"/>
    <dgm:cxn modelId="{DAEBE57E-6092-4592-AFE3-49056833385B}" srcId="{6AAF3C27-CBD7-4632-A3E5-B1F5BD315E75}" destId="{D54CEBED-5072-4780-9AEF-245F695B6432}" srcOrd="0" destOrd="0" parTransId="{DE88F64E-2315-4A7A-AD88-8003B4DD7121}" sibTransId="{C7C32E65-2489-4ADE-93D1-B14AE3BFB459}"/>
    <dgm:cxn modelId="{3EA2C4A4-80F5-428F-8BB0-4C97AD83F5A4}" type="presOf" srcId="{9EC7B1B1-FED9-4B7A-BB5A-A65467E8AF71}" destId="{D949640D-14AE-4DFD-BFE2-516700A677B4}" srcOrd="0" destOrd="5" presId="urn:microsoft.com/office/officeart/2005/8/layout/hList3"/>
    <dgm:cxn modelId="{A186D7DD-5AF8-490D-BCF2-8C13C9779223}" type="presOf" srcId="{E0F5036C-9675-4AF6-8139-4FDAC2E8C1F5}" destId="{D949640D-14AE-4DFD-BFE2-516700A677B4}" srcOrd="0" destOrd="0" presId="urn:microsoft.com/office/officeart/2005/8/layout/hList3"/>
    <dgm:cxn modelId="{612E25CF-2311-4D44-B9E7-52C2AF062404}" srcId="{E0F5036C-9675-4AF6-8139-4FDAC2E8C1F5}" destId="{30B971F3-AEE3-46A3-A2A0-A7248E3218A9}" srcOrd="2" destOrd="0" parTransId="{87DA2FA5-75CC-4B0D-AB66-506F62FC2B3C}" sibTransId="{93162BE9-847F-4ED5-ABFE-F798A6FC8C52}"/>
    <dgm:cxn modelId="{BDEA1CA3-D198-4BE3-9F1D-DBCAC5FDD837}" srcId="{E0F5036C-9675-4AF6-8139-4FDAC2E8C1F5}" destId="{7929CEC4-6892-4166-A37E-5654296AB254}" srcOrd="0" destOrd="0" parTransId="{254DE8F4-0F9A-4848-BA93-1E99F3AF41A2}" sibTransId="{13D6E1A9-52BC-4A8E-B28C-20757AB56606}"/>
    <dgm:cxn modelId="{22EE3382-B139-4D95-B2D8-7F351E2CC631}" srcId="{D54CEBED-5072-4780-9AEF-245F695B6432}" destId="{7EA03B0C-A0B9-4107-9143-23A0F4D3FB9A}" srcOrd="1" destOrd="0" parTransId="{7459295E-3B7D-4CA9-8C6C-661524A0ACD0}" sibTransId="{BA6B7C44-BAB8-4FD0-8886-BC61D22AA84A}"/>
    <dgm:cxn modelId="{3852D86C-EFC2-4AA1-946B-ADBCB2DDB06C}" srcId="{D0DC32BD-49BF-4355-9AB7-38A80BFA6113}" destId="{016D0B9D-3C43-4DA5-8F06-A724EE98E06C}" srcOrd="2" destOrd="0" parTransId="{9CFA793C-97F3-4CC4-9503-EFC3ACE9B1A7}" sibTransId="{FCA5ACA7-9FFA-4223-8040-9D4762B21871}"/>
    <dgm:cxn modelId="{AE2BAEE5-D7FB-4DDF-A1C6-F7CCA329A447}" srcId="{D0DC32BD-49BF-4355-9AB7-38A80BFA6113}" destId="{71A27681-57F6-4572-8B74-8F85F86BED90}" srcOrd="1" destOrd="0" parTransId="{CFD291CC-48DA-44C4-96E8-5EA31B73F75B}" sibTransId="{45AA5F76-96F3-45A5-8F35-6DF993A0CC51}"/>
    <dgm:cxn modelId="{B203F106-7A47-42F1-94FC-1092A4FBD162}" type="presOf" srcId="{9173A718-2B36-4BC1-B592-0BFC67002ED2}" destId="{D18990F6-54CB-4D79-B4C7-EA88D745ED0D}" srcOrd="0" destOrd="1" presId="urn:microsoft.com/office/officeart/2005/8/layout/hList3"/>
    <dgm:cxn modelId="{3535A1B7-7AB8-4FCB-AFA5-C6FA6E79B1D2}" type="presOf" srcId="{3E2C4AAE-3906-457E-B218-FD800D047187}" destId="{406BEAB0-8C81-427A-99C6-172F9322DA72}" srcOrd="0" destOrd="2" presId="urn:microsoft.com/office/officeart/2005/8/layout/hList3"/>
    <dgm:cxn modelId="{A1BC93DE-7026-4C9B-AB5E-A6474B989D26}" type="presOf" srcId="{D081AAD2-D05C-4F42-A051-CC16F52C3DF3}" destId="{D949640D-14AE-4DFD-BFE2-516700A677B4}" srcOrd="0" destOrd="4" presId="urn:microsoft.com/office/officeart/2005/8/layout/hList3"/>
    <dgm:cxn modelId="{A815E116-F11D-40D8-BB4B-57D0CCE5DF71}" srcId="{E0F5036C-9675-4AF6-8139-4FDAC2E8C1F5}" destId="{DAC5D210-C9C7-4D7B-B53C-8B92B72A4F89}" srcOrd="1" destOrd="0" parTransId="{7EB1E72E-BA83-4CD8-B4B2-477E7895223C}" sibTransId="{C9B1C7A6-377B-41F1-9F86-C490C65C78A7}"/>
    <dgm:cxn modelId="{11419585-B09E-4F40-97E4-C736C7D33E9D}" type="presOf" srcId="{D0DC32BD-49BF-4355-9AB7-38A80BFA6113}" destId="{D18990F6-54CB-4D79-B4C7-EA88D745ED0D}" srcOrd="0" destOrd="0" presId="urn:microsoft.com/office/officeart/2005/8/layout/hList3"/>
    <dgm:cxn modelId="{C5EF1358-CD37-4C37-AC34-0A6F294C6C61}" type="presOf" srcId="{73AB1C33-9A07-42D6-8449-B00B09023EF9}" destId="{406BEAB0-8C81-427A-99C6-172F9322DA72}" srcOrd="0" destOrd="3" presId="urn:microsoft.com/office/officeart/2005/8/layout/hList3"/>
    <dgm:cxn modelId="{F2DCDA3B-5A7E-4EDC-87CD-B3749FDBC32B}" srcId="{7EA03B0C-A0B9-4107-9143-23A0F4D3FB9A}" destId="{877D714F-8012-4FFC-9091-E92FAA636F03}" srcOrd="0" destOrd="0" parTransId="{8B169D8C-0CAA-435E-9A49-B02E7B91345B}" sibTransId="{234E5FAE-C1BF-4E9A-8DCC-4708424DE3F0}"/>
    <dgm:cxn modelId="{D25FCBA8-9962-4792-9246-6D898197A636}" type="presOf" srcId="{016D0B9D-3C43-4DA5-8F06-A724EE98E06C}" destId="{D18990F6-54CB-4D79-B4C7-EA88D745ED0D}" srcOrd="0" destOrd="3" presId="urn:microsoft.com/office/officeart/2005/8/layout/hList3"/>
    <dgm:cxn modelId="{2120F81C-4304-47C4-B48E-FD2C29D992CB}" srcId="{D0DC32BD-49BF-4355-9AB7-38A80BFA6113}" destId="{A1D8DBDC-02EB-41FF-9E3B-DFB2AAE7BFC2}" srcOrd="3" destOrd="0" parTransId="{3FA5FF22-3511-48D0-8950-E5EC6229A9DC}" sibTransId="{3670D816-53B9-4D23-A6D2-8328D5E0FF0C}"/>
    <dgm:cxn modelId="{C9387715-0EEE-4FFF-9587-B106B8C141E0}" srcId="{7EA03B0C-A0B9-4107-9143-23A0F4D3FB9A}" destId="{3E2C4AAE-3906-457E-B218-FD800D047187}" srcOrd="1" destOrd="0" parTransId="{EFEE5549-AF89-43E6-B145-E9F147BB6CC3}" sibTransId="{1FB3C8D2-0909-4F4E-BE9B-D4C6E0C55AFA}"/>
    <dgm:cxn modelId="{64CA559E-BE89-4CD7-85E6-7FCD12C8C819}" type="presOf" srcId="{71A27681-57F6-4572-8B74-8F85F86BED90}" destId="{D18990F6-54CB-4D79-B4C7-EA88D745ED0D}" srcOrd="0" destOrd="2" presId="urn:microsoft.com/office/officeart/2005/8/layout/hList3"/>
    <dgm:cxn modelId="{7E16D126-B300-4F25-98E1-64CD83A0BF12}" srcId="{D54CEBED-5072-4780-9AEF-245F695B6432}" destId="{E0F5036C-9675-4AF6-8139-4FDAC2E8C1F5}" srcOrd="2" destOrd="0" parTransId="{5160AF86-5350-4F68-A97A-62335475DAEF}" sibTransId="{5BCBFA13-D16D-4A28-819D-322E20421E61}"/>
    <dgm:cxn modelId="{A5B6FD4B-D906-4C3A-B866-AFAC322B4CC9}" type="presParOf" srcId="{A0511C01-0D46-476A-BD52-E5EAB9CE357E}" destId="{87D22650-7CD6-4011-9CB5-ECF96C71FC51}" srcOrd="0" destOrd="0" presId="urn:microsoft.com/office/officeart/2005/8/layout/hList3"/>
    <dgm:cxn modelId="{F4E85852-F171-4D4C-8CD1-F49CC7339FED}" type="presParOf" srcId="{A0511C01-0D46-476A-BD52-E5EAB9CE357E}" destId="{0A3DF696-4AD0-482B-94E4-78EA8B392E70}" srcOrd="1" destOrd="0" presId="urn:microsoft.com/office/officeart/2005/8/layout/hList3"/>
    <dgm:cxn modelId="{57913B8A-33E6-434D-8E09-E44A5271BDF7}" type="presParOf" srcId="{0A3DF696-4AD0-482B-94E4-78EA8B392E70}" destId="{D18990F6-54CB-4D79-B4C7-EA88D745ED0D}" srcOrd="0" destOrd="0" presId="urn:microsoft.com/office/officeart/2005/8/layout/hList3"/>
    <dgm:cxn modelId="{A184DD30-A7E7-4015-920E-4D897097D53C}" type="presParOf" srcId="{0A3DF696-4AD0-482B-94E4-78EA8B392E70}" destId="{406BEAB0-8C81-427A-99C6-172F9322DA72}" srcOrd="1" destOrd="0" presId="urn:microsoft.com/office/officeart/2005/8/layout/hList3"/>
    <dgm:cxn modelId="{FF3FA889-86D0-431D-97CF-5906BD2F6F0F}" type="presParOf" srcId="{0A3DF696-4AD0-482B-94E4-78EA8B392E70}" destId="{D949640D-14AE-4DFD-BFE2-516700A677B4}" srcOrd="2" destOrd="0" presId="urn:microsoft.com/office/officeart/2005/8/layout/hList3"/>
    <dgm:cxn modelId="{976F3B41-B163-4FE1-AF10-502730A13F3F}" type="presParOf" srcId="{A0511C01-0D46-476A-BD52-E5EAB9CE357E}" destId="{10B3452C-C3B8-4FFD-BFAB-61A54B7148F6}"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077739" cy="469745"/>
          </a:xfrm>
          <a:prstGeom prst="rect">
            <a:avLst/>
          </a:prstGeom>
          <a:noFill/>
          <a:ln w="9525">
            <a:noFill/>
            <a:miter lim="800000"/>
            <a:headEnd/>
            <a:tailEnd/>
          </a:ln>
          <a:effectLst/>
        </p:spPr>
        <p:txBody>
          <a:bodyPr vert="horz" wrap="square" lIns="93342" tIns="46671" rIns="93342" bIns="46671"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8611" name="Rectangle 3"/>
          <p:cNvSpPr>
            <a:spLocks noGrp="1" noChangeArrowheads="1"/>
          </p:cNvSpPr>
          <p:nvPr>
            <p:ph type="dt" sz="quarter" idx="1"/>
          </p:nvPr>
        </p:nvSpPr>
        <p:spPr bwMode="auto">
          <a:xfrm>
            <a:off x="4023092" y="0"/>
            <a:ext cx="3077739" cy="469745"/>
          </a:xfrm>
          <a:prstGeom prst="rect">
            <a:avLst/>
          </a:prstGeom>
          <a:noFill/>
          <a:ln w="9525">
            <a:noFill/>
            <a:miter lim="800000"/>
            <a:headEnd/>
            <a:tailEnd/>
          </a:ln>
          <a:effectLst/>
        </p:spPr>
        <p:txBody>
          <a:bodyPr vert="horz" wrap="square" lIns="93342" tIns="46671" rIns="93342" bIns="46671"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68612" name="Rectangle 4"/>
          <p:cNvSpPr>
            <a:spLocks noGrp="1" noChangeArrowheads="1"/>
          </p:cNvSpPr>
          <p:nvPr>
            <p:ph type="ftr" sz="quarter" idx="2"/>
          </p:nvPr>
        </p:nvSpPr>
        <p:spPr bwMode="auto">
          <a:xfrm>
            <a:off x="0" y="8917127"/>
            <a:ext cx="3077739" cy="469745"/>
          </a:xfrm>
          <a:prstGeom prst="rect">
            <a:avLst/>
          </a:prstGeom>
          <a:noFill/>
          <a:ln w="9525">
            <a:noFill/>
            <a:miter lim="800000"/>
            <a:headEnd/>
            <a:tailEnd/>
          </a:ln>
          <a:effectLst/>
        </p:spPr>
        <p:txBody>
          <a:bodyPr vert="horz" wrap="square" lIns="93342" tIns="46671" rIns="93342" bIns="46671"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8613" name="Rectangle 5"/>
          <p:cNvSpPr>
            <a:spLocks noGrp="1" noChangeArrowheads="1"/>
          </p:cNvSpPr>
          <p:nvPr>
            <p:ph type="sldNum" sz="quarter" idx="3"/>
          </p:nvPr>
        </p:nvSpPr>
        <p:spPr bwMode="auto">
          <a:xfrm>
            <a:off x="4023092" y="8917127"/>
            <a:ext cx="3077739" cy="469745"/>
          </a:xfrm>
          <a:prstGeom prst="rect">
            <a:avLst/>
          </a:prstGeom>
          <a:noFill/>
          <a:ln w="9525">
            <a:noFill/>
            <a:miter lim="800000"/>
            <a:headEnd/>
            <a:tailEnd/>
          </a:ln>
          <a:effectLst/>
        </p:spPr>
        <p:txBody>
          <a:bodyPr vert="horz" wrap="square" lIns="93342" tIns="46671" rIns="93342" bIns="46671" numCol="1" anchor="b" anchorCtr="0" compatLnSpc="1">
            <a:prstTxWarp prst="textNoShape">
              <a:avLst/>
            </a:prstTxWarp>
          </a:bodyPr>
          <a:lstStyle>
            <a:lvl1pPr algn="r" eaLnBrk="1" hangingPunct="1">
              <a:defRPr sz="1200">
                <a:latin typeface="Arial" charset="0"/>
              </a:defRPr>
            </a:lvl1pPr>
          </a:lstStyle>
          <a:p>
            <a:pPr>
              <a:defRPr/>
            </a:pPr>
            <a:fld id="{0417479C-08BD-4B1A-9842-20A796FFEFA7}" type="slidenum">
              <a:rPr lang="en-US"/>
              <a:pPr>
                <a:defRPr/>
              </a:pPr>
              <a:t>‹#›</a:t>
            </a:fld>
            <a:endParaRPr lang="en-US"/>
          </a:p>
        </p:txBody>
      </p:sp>
    </p:spTree>
    <p:extLst>
      <p:ext uri="{BB962C8B-B14F-4D97-AF65-F5344CB8AC3E}">
        <p14:creationId xmlns:p14="http://schemas.microsoft.com/office/powerpoint/2010/main" val="4001079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3077739" cy="469745"/>
          </a:xfrm>
          <a:prstGeom prst="rect">
            <a:avLst/>
          </a:prstGeom>
          <a:noFill/>
          <a:ln w="9525">
            <a:noFill/>
            <a:miter lim="800000"/>
            <a:headEnd/>
            <a:tailEnd/>
          </a:ln>
          <a:effectLst/>
        </p:spPr>
        <p:txBody>
          <a:bodyPr vert="horz" wrap="square" lIns="93342" tIns="46671" rIns="93342" bIns="46671"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18435" name="Rectangle 3"/>
          <p:cNvSpPr>
            <a:spLocks noGrp="1" noChangeArrowheads="1"/>
          </p:cNvSpPr>
          <p:nvPr>
            <p:ph type="dt" idx="1"/>
          </p:nvPr>
        </p:nvSpPr>
        <p:spPr bwMode="auto">
          <a:xfrm>
            <a:off x="4023092" y="0"/>
            <a:ext cx="3077739" cy="469745"/>
          </a:xfrm>
          <a:prstGeom prst="rect">
            <a:avLst/>
          </a:prstGeom>
          <a:noFill/>
          <a:ln w="9525">
            <a:noFill/>
            <a:miter lim="800000"/>
            <a:headEnd/>
            <a:tailEnd/>
          </a:ln>
          <a:effectLst/>
        </p:spPr>
        <p:txBody>
          <a:bodyPr vert="horz" wrap="square" lIns="93342" tIns="46671" rIns="93342" bIns="46671"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2772" name="Rectangle 4"/>
          <p:cNvSpPr>
            <a:spLocks noGrp="1" noRot="1" noChangeAspect="1" noChangeArrowheads="1" noTextEdit="1"/>
          </p:cNvSpPr>
          <p:nvPr>
            <p:ph type="sldImg" idx="2"/>
          </p:nvPr>
        </p:nvSpPr>
        <p:spPr bwMode="auto">
          <a:xfrm>
            <a:off x="1203325" y="703263"/>
            <a:ext cx="4695825" cy="3521075"/>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710248" y="4460167"/>
            <a:ext cx="5681980" cy="4224494"/>
          </a:xfrm>
          <a:prstGeom prst="rect">
            <a:avLst/>
          </a:prstGeom>
          <a:noFill/>
          <a:ln w="9525">
            <a:noFill/>
            <a:miter lim="800000"/>
            <a:headEnd/>
            <a:tailEnd/>
          </a:ln>
          <a:effectLst/>
        </p:spPr>
        <p:txBody>
          <a:bodyPr vert="horz" wrap="square" lIns="93342" tIns="46671" rIns="93342" bIns="4667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8438" name="Rectangle 6"/>
          <p:cNvSpPr>
            <a:spLocks noGrp="1" noChangeArrowheads="1"/>
          </p:cNvSpPr>
          <p:nvPr>
            <p:ph type="ftr" sz="quarter" idx="4"/>
          </p:nvPr>
        </p:nvSpPr>
        <p:spPr bwMode="auto">
          <a:xfrm>
            <a:off x="0" y="8917127"/>
            <a:ext cx="3077739" cy="469745"/>
          </a:xfrm>
          <a:prstGeom prst="rect">
            <a:avLst/>
          </a:prstGeom>
          <a:noFill/>
          <a:ln w="9525">
            <a:noFill/>
            <a:miter lim="800000"/>
            <a:headEnd/>
            <a:tailEnd/>
          </a:ln>
          <a:effectLst/>
        </p:spPr>
        <p:txBody>
          <a:bodyPr vert="horz" wrap="square" lIns="93342" tIns="46671" rIns="93342" bIns="46671"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8439" name="Rectangle 7"/>
          <p:cNvSpPr>
            <a:spLocks noGrp="1" noChangeArrowheads="1"/>
          </p:cNvSpPr>
          <p:nvPr>
            <p:ph type="sldNum" sz="quarter" idx="5"/>
          </p:nvPr>
        </p:nvSpPr>
        <p:spPr bwMode="auto">
          <a:xfrm>
            <a:off x="4023092" y="8917127"/>
            <a:ext cx="3077739" cy="469745"/>
          </a:xfrm>
          <a:prstGeom prst="rect">
            <a:avLst/>
          </a:prstGeom>
          <a:noFill/>
          <a:ln w="9525">
            <a:noFill/>
            <a:miter lim="800000"/>
            <a:headEnd/>
            <a:tailEnd/>
          </a:ln>
          <a:effectLst/>
        </p:spPr>
        <p:txBody>
          <a:bodyPr vert="horz" wrap="square" lIns="93342" tIns="46671" rIns="93342" bIns="46671" numCol="1" anchor="b" anchorCtr="0" compatLnSpc="1">
            <a:prstTxWarp prst="textNoShape">
              <a:avLst/>
            </a:prstTxWarp>
          </a:bodyPr>
          <a:lstStyle>
            <a:lvl1pPr algn="r" eaLnBrk="1" hangingPunct="1">
              <a:defRPr sz="1200">
                <a:latin typeface="Arial" charset="0"/>
              </a:defRPr>
            </a:lvl1pPr>
          </a:lstStyle>
          <a:p>
            <a:pPr>
              <a:defRPr/>
            </a:pPr>
            <a:fld id="{DFE386C4-1933-4D40-BA5D-AF12DA1148E9}" type="slidenum">
              <a:rPr lang="en-US"/>
              <a:pPr>
                <a:defRPr/>
              </a:pPr>
              <a:t>‹#›</a:t>
            </a:fld>
            <a:endParaRPr lang="en-US"/>
          </a:p>
        </p:txBody>
      </p:sp>
    </p:spTree>
    <p:extLst>
      <p:ext uri="{BB962C8B-B14F-4D97-AF65-F5344CB8AC3E}">
        <p14:creationId xmlns:p14="http://schemas.microsoft.com/office/powerpoint/2010/main" val="27093059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B1273F2F-9BA9-4EFE-9B10-9466DC3D98D1}" type="slidenum">
              <a:rPr lang="en-US" smtClean="0"/>
              <a:pPr/>
              <a:t>2</a:t>
            </a:fld>
            <a:endParaRPr 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F71754E2-40AF-4F24-AB6B-DF20A2600586}" type="slidenum">
              <a:rPr lang="en-US" smtClean="0"/>
              <a:pPr/>
              <a:t>11</a:t>
            </a:fld>
            <a:endParaRPr lang="en-US"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7E76A1C5-3823-4AEC-93DF-B1263681E0EF}" type="slidenum">
              <a:rPr lang="en-US" smtClean="0"/>
              <a:pPr/>
              <a:t>12</a:t>
            </a:fld>
            <a:endParaRPr lang="en-US" smtClean="0"/>
          </a:p>
        </p:txBody>
      </p:sp>
      <p:sp>
        <p:nvSpPr>
          <p:cNvPr id="47107" name="Rectangle 2"/>
          <p:cNvSpPr>
            <a:spLocks noGrp="1" noRot="1" noChangeAspect="1" noChangeArrowheads="1" noTextEdit="1"/>
          </p:cNvSpPr>
          <p:nvPr>
            <p:ph type="sldImg"/>
          </p:nvPr>
        </p:nvSpPr>
        <p:spPr>
          <a:xfrm>
            <a:off x="1206500" y="703263"/>
            <a:ext cx="4695825" cy="3521075"/>
          </a:xfrm>
          <a:ln/>
        </p:spPr>
      </p:sp>
      <p:sp>
        <p:nvSpPr>
          <p:cNvPr id="47108" name="Rectangle 3"/>
          <p:cNvSpPr>
            <a:spLocks noGrp="1" noChangeArrowheads="1"/>
          </p:cNvSpPr>
          <p:nvPr>
            <p:ph type="body" idx="1"/>
          </p:nvPr>
        </p:nvSpPr>
        <p:spPr>
          <a:xfrm>
            <a:off x="946997" y="4472993"/>
            <a:ext cx="5208482" cy="4224494"/>
          </a:xfrm>
          <a:noFill/>
          <a:ln/>
        </p:spPr>
        <p:txBody>
          <a:bodyPr/>
          <a:lstStyle/>
          <a:p>
            <a:pPr eaLnBrk="1" hangingPunct="1">
              <a:spcBef>
                <a:spcPct val="0"/>
              </a:spcBef>
            </a:pPr>
            <a:r>
              <a:rPr lang="en-US" dirty="0" smtClean="0"/>
              <a:t>The goal of this slide is to get the school personnel</a:t>
            </a:r>
            <a:r>
              <a:rPr lang="en-US" baseline="0" dirty="0" smtClean="0"/>
              <a:t> to understand how vitally important early factor replacement is key to treating bleeding episodes.</a:t>
            </a:r>
            <a:endParaRPr lang="en-US" dirty="0" smtClean="0"/>
          </a:p>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763C404-76C1-4877-9376-FB24B36CE225}" type="slidenum">
              <a:rPr lang="en-US" smtClean="0"/>
              <a:pPr/>
              <a:t>13</a:t>
            </a:fld>
            <a:endParaRPr lang="en-US"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r>
              <a:rPr lang="en-US" dirty="0" smtClean="0"/>
              <a:t>Use this slide to talk about how your child infuses.  Use the pictures already</a:t>
            </a:r>
            <a:r>
              <a:rPr lang="en-US" baseline="0" dirty="0" smtClean="0"/>
              <a:t> placed or use pictures of your child</a:t>
            </a:r>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6FA3BD75-9E8F-4EF2-9E0A-8632C2F49736}" type="slidenum">
              <a:rPr lang="en-US" smtClean="0"/>
              <a:pPr/>
              <a:t>14</a:t>
            </a:fld>
            <a:endParaRPr 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latin typeface="Arial" charset="0"/>
                <a:ea typeface="+mn-ea"/>
                <a:cs typeface="+mn-cs"/>
              </a:rPr>
              <a:t>Disadvantages of </a:t>
            </a:r>
            <a:r>
              <a:rPr lang="en-US" sz="1200" b="0" kern="1200" dirty="0" err="1" smtClean="0">
                <a:solidFill>
                  <a:schemeClr val="tx1"/>
                </a:solidFill>
                <a:latin typeface="Arial" charset="0"/>
                <a:ea typeface="+mn-ea"/>
                <a:cs typeface="+mn-cs"/>
              </a:rPr>
              <a:t>prophy</a:t>
            </a:r>
            <a:r>
              <a:rPr lang="en-US" sz="1200" b="0" kern="1200" dirty="0" smtClean="0">
                <a:solidFill>
                  <a:schemeClr val="tx1"/>
                </a:solidFill>
                <a:latin typeface="Arial" charset="0"/>
                <a:ea typeface="+mn-ea"/>
                <a:cs typeface="+mn-cs"/>
              </a:rPr>
              <a:t>:</a:t>
            </a:r>
          </a:p>
          <a:p>
            <a:pPr marL="171450" indent="-171450">
              <a:buFont typeface="Arial"/>
              <a:buChar char="•"/>
            </a:pPr>
            <a:r>
              <a:rPr lang="en-US" sz="1200" b="0" kern="1200" dirty="0" smtClean="0">
                <a:solidFill>
                  <a:schemeClr val="tx1"/>
                </a:solidFill>
                <a:latin typeface="Arial" charset="0"/>
                <a:ea typeface="+mn-ea"/>
                <a:cs typeface="+mn-cs"/>
              </a:rPr>
              <a:t>Frequent injections</a:t>
            </a:r>
          </a:p>
          <a:p>
            <a:pPr marL="171450" indent="-171450">
              <a:buFont typeface="Arial"/>
              <a:buChar char="•"/>
            </a:pPr>
            <a:r>
              <a:rPr lang="en-US" sz="1200" b="0" kern="1200" dirty="0" smtClean="0">
                <a:solidFill>
                  <a:schemeClr val="tx1"/>
                </a:solidFill>
                <a:latin typeface="Arial" charset="0"/>
                <a:ea typeface="+mn-ea"/>
                <a:cs typeface="+mn-cs"/>
              </a:rPr>
              <a:t>Cost – Factor replacement is very expensive. An average prophylactic dose is 25 units per kilo. Each unit costs approximately $1. For example, an adult weighing 150 lbs., would inject 1,700 units per dose. This equals a cost of approximately $1,700 per dose.</a:t>
            </a:r>
          </a:p>
          <a:p>
            <a:endParaRPr lang="en-US" dirty="0"/>
          </a:p>
        </p:txBody>
      </p:sp>
      <p:sp>
        <p:nvSpPr>
          <p:cNvPr id="4" name="Slide Number Placeholder 3"/>
          <p:cNvSpPr>
            <a:spLocks noGrp="1"/>
          </p:cNvSpPr>
          <p:nvPr>
            <p:ph type="sldNum" sz="quarter" idx="10"/>
          </p:nvPr>
        </p:nvSpPr>
        <p:spPr/>
        <p:txBody>
          <a:bodyPr/>
          <a:lstStyle/>
          <a:p>
            <a:pPr>
              <a:defRPr/>
            </a:pPr>
            <a:fld id="{DFE386C4-1933-4D40-BA5D-AF12DA1148E9}" type="slidenum">
              <a:rPr lang="en-US" smtClean="0"/>
              <a:pPr>
                <a:defRPr/>
              </a:pPr>
              <a:t>15</a:t>
            </a:fld>
            <a:endParaRPr lang="en-US"/>
          </a:p>
        </p:txBody>
      </p:sp>
    </p:spTree>
    <p:extLst>
      <p:ext uri="{BB962C8B-B14F-4D97-AF65-F5344CB8AC3E}">
        <p14:creationId xmlns:p14="http://schemas.microsoft.com/office/powerpoint/2010/main" val="294272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07B152F-0B18-4DD0-A73D-D6C01C4A38D4}" type="slidenum">
              <a:rPr lang="en-US" smtClean="0"/>
              <a:pPr/>
              <a:t>16</a:t>
            </a:fld>
            <a:endParaRPr 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r>
              <a:rPr lang="en-US" dirty="0" smtClean="0"/>
              <a:t>Add anything here</a:t>
            </a:r>
            <a:r>
              <a:rPr lang="en-US" baseline="0" dirty="0" smtClean="0"/>
              <a:t> that is specific to your child</a:t>
            </a:r>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A5C01EC-AE02-435F-8153-4FAA40688062}" type="slidenum">
              <a:rPr lang="en-US" smtClean="0"/>
              <a:pPr/>
              <a:t>17</a:t>
            </a:fld>
            <a:endParaRPr lang="en-U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EEFAFB5C-BACF-4291-9B2B-CF6908CFA77E}" type="slidenum">
              <a:rPr lang="en-US" smtClean="0"/>
              <a:pPr/>
              <a:t>18</a:t>
            </a:fld>
            <a:endParaRPr lang="en-U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E0C4D110-E044-4D15-A142-999D6DD9DF53}" type="slidenum">
              <a:rPr lang="en-US" smtClean="0"/>
              <a:pPr/>
              <a:t>19</a:t>
            </a:fld>
            <a:endParaRPr 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r>
              <a:rPr lang="en-US" dirty="0" smtClean="0"/>
              <a:t>Customize</a:t>
            </a:r>
            <a:r>
              <a:rPr lang="en-US" baseline="0" dirty="0" smtClean="0"/>
              <a:t> this slide about your child!!!  Add photos on the right hand side!</a:t>
            </a:r>
          </a:p>
          <a:p>
            <a:pPr eaLnBrk="1" hangingPunct="1"/>
            <a:endParaRPr lang="en-US" dirty="0" smtClean="0"/>
          </a:p>
          <a:p>
            <a:pPr eaLnBrk="1" hangingPunct="1"/>
            <a:r>
              <a:rPr lang="en-US" dirty="0" smtClean="0"/>
              <a:t>May want to mention your child’s factor schedule</a:t>
            </a:r>
            <a:r>
              <a:rPr lang="en-US" baseline="0" dirty="0" smtClean="0"/>
              <a:t> (i.e. “Little Johnny infuses on Monday, Wednesday, Friday and takes ___</a:t>
            </a:r>
            <a:r>
              <a:rPr lang="en-US" dirty="0" smtClean="0"/>
              <a:t> units/kilo of factor VIII or IX via IV push.  Parents will infuse Little</a:t>
            </a:r>
            <a:r>
              <a:rPr lang="en-US" baseline="0" dirty="0" smtClean="0"/>
              <a:t> Johnny </a:t>
            </a:r>
            <a:r>
              <a:rPr lang="en-US" dirty="0" smtClean="0"/>
              <a:t>before school on</a:t>
            </a:r>
            <a:r>
              <a:rPr lang="en-US" baseline="0" dirty="0" smtClean="0"/>
              <a:t> those</a:t>
            </a:r>
            <a:r>
              <a:rPr lang="en-US" dirty="0" smtClean="0"/>
              <a:t> mornings.”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7D82BE3D-DCDC-4062-AAF9-468659F05008}" type="slidenum">
              <a:rPr lang="en-US" smtClean="0"/>
              <a:pPr/>
              <a:t>20</a:t>
            </a:fld>
            <a:endParaRPr 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r>
              <a:rPr lang="en-US" dirty="0" smtClean="0"/>
              <a:t>Customize to your comfort level</a:t>
            </a:r>
          </a:p>
          <a:p>
            <a:pPr eaLnBrk="1" hangingPunct="1"/>
            <a:endParaRPr lang="en-US" dirty="0" smtClean="0"/>
          </a:p>
          <a:p>
            <a:pPr eaLnBrk="1" hangingPunct="1"/>
            <a:r>
              <a:rPr lang="en-US" dirty="0" smtClean="0"/>
              <a:t>Prefer that he not be excluded from activities, but intergraded in other manners.  For example, he shouldn’t play </a:t>
            </a:r>
            <a:r>
              <a:rPr lang="en-US" dirty="0" err="1" smtClean="0"/>
              <a:t>dodgeball</a:t>
            </a:r>
            <a:r>
              <a:rPr lang="en-US" dirty="0" smtClean="0"/>
              <a:t>, but he can be the “watch” and help spot others who are tagged out.</a:t>
            </a:r>
          </a:p>
          <a:p>
            <a:pPr eaLnBrk="1" hangingPunct="1"/>
            <a:endParaRPr lang="en-US" dirty="0" smtClean="0"/>
          </a:p>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6AEFB685-7871-4FE7-9E11-B38DA291E5B4}" type="slidenum">
              <a:rPr lang="en-US" smtClean="0"/>
              <a:pPr/>
              <a:t>3</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r>
              <a:rPr lang="en-US" dirty="0" smtClean="0"/>
              <a:t>Customize to say what type</a:t>
            </a:r>
            <a:r>
              <a:rPr lang="en-US" baseline="0" dirty="0" smtClean="0"/>
              <a:t> of hemophilia your child has</a:t>
            </a:r>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774031F-B752-4F58-A386-D688253130D3}" type="slidenum">
              <a:rPr lang="en-US" smtClean="0"/>
              <a:pPr/>
              <a:t>21</a:t>
            </a:fld>
            <a:endParaRPr 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r>
              <a:rPr lang="en-US" dirty="0" smtClean="0"/>
              <a:t>Insert pictures on right</a:t>
            </a:r>
            <a:r>
              <a:rPr lang="en-US" baseline="0" dirty="0" smtClean="0"/>
              <a:t> hand side – maybe of your child in some of these situations – ACE Bandage, with bruises, etc.</a:t>
            </a:r>
            <a:endParaRPr lang="en-US" dirty="0" smtClean="0"/>
          </a:p>
          <a:p>
            <a:pPr eaLnBrk="1" hangingPunct="1"/>
            <a:endParaRPr lang="en-US" dirty="0" smtClean="0"/>
          </a:p>
          <a:p>
            <a:pPr eaLnBrk="1" hangingPunct="1"/>
            <a:r>
              <a:rPr lang="en-US" dirty="0" smtClean="0"/>
              <a:t>It’s possible he may missed school due to bleeding episodes.  The parents agree to communicate with school to facilitate make up work, etc.  </a:t>
            </a:r>
          </a:p>
          <a:p>
            <a:pPr eaLnBrk="1" hangingPunct="1"/>
            <a:endParaRPr lang="en-US" dirty="0" smtClean="0"/>
          </a:p>
          <a:p>
            <a:pPr eaLnBrk="1" hangingPunct="1"/>
            <a:r>
              <a:rPr lang="en-US" dirty="0" smtClean="0"/>
              <a:t>He may also come to school using assistive devices.  It’s possible he could be in a wheelchair, on crutches, etc.</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8D579F79-FE56-4BB5-9591-B4203E2F23DB}" type="slidenum">
              <a:rPr lang="en-US" smtClean="0"/>
              <a:pPr/>
              <a:t>22</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en-US" dirty="0" smtClean="0"/>
              <a:t>You</a:t>
            </a:r>
            <a:r>
              <a:rPr lang="en-US" baseline="0" dirty="0" smtClean="0"/>
              <a:t> have to decide what’s right for your family in terms of disclosure to persons other than school personnel (other parents and students).  If you or your child are not comfortable disclosing to others, you can delete this slide.</a:t>
            </a:r>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9125F63-D203-434E-943D-E6E4D712FFBD}" type="slidenum">
              <a:rPr lang="en-US" smtClean="0"/>
              <a:pPr/>
              <a:t>23</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r>
              <a:rPr lang="en-US" dirty="0" smtClean="0"/>
              <a:t>Add any other concerns you have here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366A81A1-3AB3-4F3C-A8AD-F9C25C1E33C2}" type="slidenum">
              <a:rPr lang="en-US" smtClean="0"/>
              <a:pPr/>
              <a:t>24</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r>
              <a:rPr lang="en-US" dirty="0" smtClean="0"/>
              <a:t>If your child has a port, stress that it’s extremely important to call the parents immediately.  A fever is a sign of a possible port infection which can be life threatening.  Fevers must be thoroughly checked with blood culture to determine the cause of the fever.</a:t>
            </a:r>
          </a:p>
          <a:p>
            <a:pPr eaLnBrk="1" hangingPunct="1"/>
            <a:endParaRPr lang="en-US" dirty="0" smtClean="0"/>
          </a:p>
          <a:p>
            <a:pPr eaLnBrk="1" hangingPunct="1"/>
            <a:r>
              <a:rPr lang="en-US" dirty="0" smtClean="0"/>
              <a:t>Be sure to note:</a:t>
            </a:r>
            <a:r>
              <a:rPr lang="en-US" baseline="0" dirty="0" smtClean="0"/>
              <a:t>  </a:t>
            </a:r>
            <a:r>
              <a:rPr lang="en-US" dirty="0" smtClean="0"/>
              <a:t>The parents will ask questions to determine how a bleeding episode started or how the injury occurred.  Do not mistake this questioning as blaming – it’s only so the parents can help the medical providers determine the best course of treatment.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1567AB92-E5FD-44DE-A3D4-1B36BF9C9F87}" type="slidenum">
              <a:rPr lang="en-US" smtClean="0"/>
              <a:pPr/>
              <a:t>26</a:t>
            </a:fld>
            <a:endParaRPr 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people without hemophilia (the top</a:t>
            </a:r>
            <a:r>
              <a:rPr lang="en-US" baseline="0" dirty="0" smtClean="0"/>
              <a:t> picture), all the clotting proteins lined up to work together to form a clot.</a:t>
            </a:r>
          </a:p>
          <a:p>
            <a:endParaRPr lang="en-US" baseline="0" dirty="0" smtClean="0"/>
          </a:p>
          <a:p>
            <a:r>
              <a:rPr lang="en-US" baseline="0" dirty="0" smtClean="0"/>
              <a:t>In person with hemophilia (the bottom picture), one of the  clotting proteins is missing or incomplete. The clotting process begins, but a person with hemophilia is unable to form a stable clot.  This doesn’t mean they bleed faster – just that they bleed longer.</a:t>
            </a:r>
            <a:endParaRPr lang="en-US" dirty="0"/>
          </a:p>
        </p:txBody>
      </p:sp>
      <p:sp>
        <p:nvSpPr>
          <p:cNvPr id="4" name="Slide Number Placeholder 3"/>
          <p:cNvSpPr>
            <a:spLocks noGrp="1"/>
          </p:cNvSpPr>
          <p:nvPr>
            <p:ph type="sldNum" sz="quarter" idx="10"/>
          </p:nvPr>
        </p:nvSpPr>
        <p:spPr/>
        <p:txBody>
          <a:bodyPr/>
          <a:lstStyle/>
          <a:p>
            <a:pPr>
              <a:defRPr/>
            </a:pPr>
            <a:fld id="{DFE386C4-1933-4D40-BA5D-AF12DA1148E9}" type="slidenum">
              <a:rPr lang="en-US" smtClean="0"/>
              <a:pPr>
                <a:defRPr/>
              </a:pPr>
              <a:t>4</a:t>
            </a:fld>
            <a:endParaRPr lang="en-US"/>
          </a:p>
        </p:txBody>
      </p:sp>
    </p:spTree>
    <p:extLst>
      <p:ext uri="{BB962C8B-B14F-4D97-AF65-F5344CB8AC3E}">
        <p14:creationId xmlns:p14="http://schemas.microsoft.com/office/powerpoint/2010/main" val="3336391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3EC59100-EA6A-467B-96DB-5A6D4B089229}" type="slidenum">
              <a:rPr lang="en-US" smtClean="0"/>
              <a:pPr/>
              <a:t>5</a:t>
            </a:fld>
            <a:endParaRPr lang="en-US"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r>
              <a:rPr lang="en-US" dirty="0" smtClean="0"/>
              <a:t>Customize</a:t>
            </a:r>
            <a:r>
              <a:rPr lang="en-US" baseline="0" dirty="0" smtClean="0"/>
              <a:t> to say what degree of hemophilia your child has</a:t>
            </a:r>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578F4C43-6D45-4F84-9C78-6731EE49058F}" type="slidenum">
              <a:rPr lang="en-US" smtClean="0"/>
              <a:pPr/>
              <a:t>6</a:t>
            </a:fld>
            <a:endParaRPr lang="en-U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r>
              <a:rPr lang="en-US" dirty="0" smtClean="0"/>
              <a:t>Warn that we are about to show pictures of each</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8C462533-00D5-4BB9-AF27-9956612355A2}" type="slidenum">
              <a:rPr lang="en-US" smtClean="0"/>
              <a:pPr/>
              <a:t>7</a:t>
            </a:fld>
            <a:endParaRPr 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n-US" dirty="0" smtClean="0"/>
              <a:t>In the picture, Point out the swelling, size and compare the right knee (which is bleeding) to left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B5C327F3-40E0-4908-9F3F-5AA49400A522}" type="slidenum">
              <a:rPr lang="en-US" smtClean="0"/>
              <a:pPr/>
              <a:t>8</a:t>
            </a:fld>
            <a:endParaRPr lang="en-US" smtClean="0"/>
          </a:p>
        </p:txBody>
      </p:sp>
      <p:sp>
        <p:nvSpPr>
          <p:cNvPr id="41987" name="Rectangle 2"/>
          <p:cNvSpPr>
            <a:spLocks noGrp="1" noRot="1" noChangeAspect="1" noChangeArrowheads="1" noTextEdit="1"/>
          </p:cNvSpPr>
          <p:nvPr>
            <p:ph type="sldImg"/>
          </p:nvPr>
        </p:nvSpPr>
        <p:spPr>
          <a:xfrm>
            <a:off x="1206500" y="703263"/>
            <a:ext cx="4695825" cy="3521075"/>
          </a:xfrm>
          <a:ln/>
        </p:spPr>
      </p:sp>
      <p:sp>
        <p:nvSpPr>
          <p:cNvPr id="41988" name="Rectangle 3"/>
          <p:cNvSpPr>
            <a:spLocks noGrp="1" noChangeArrowheads="1"/>
          </p:cNvSpPr>
          <p:nvPr>
            <p:ph type="body" idx="1"/>
          </p:nvPr>
        </p:nvSpPr>
        <p:spPr>
          <a:xfrm>
            <a:off x="946997" y="4472993"/>
            <a:ext cx="5208482" cy="4224494"/>
          </a:xfrm>
          <a:noFill/>
          <a:ln/>
        </p:spPr>
        <p:txBody>
          <a:bodyPr lIns="93329" tIns="46664" rIns="93329" bIns="46664"/>
          <a:lstStyle/>
          <a:p>
            <a:pPr eaLnBrk="1" hangingPunct="1">
              <a:spcBef>
                <a:spcPct val="0"/>
              </a:spcBef>
            </a:pPr>
            <a:r>
              <a:rPr lang="en-US" dirty="0" smtClean="0"/>
              <a:t>Muscle bleeding is the second most frequent site of bleeding.</a:t>
            </a:r>
          </a:p>
          <a:p>
            <a:pPr eaLnBrk="1" hangingPunct="1">
              <a:spcBef>
                <a:spcPct val="0"/>
              </a:spcBef>
            </a:pPr>
            <a:r>
              <a:rPr lang="en-US" dirty="0" smtClean="0"/>
              <a:t>Any area of the body can be affected but frequently the extremities are involved.  Large muscle bleeding can lead to nerve compression (i.e. </a:t>
            </a:r>
            <a:r>
              <a:rPr lang="en-US" dirty="0" err="1" smtClean="0"/>
              <a:t>iliopsoas</a:t>
            </a:r>
            <a:r>
              <a:rPr lang="en-US" dirty="0" smtClean="0"/>
              <a:t>, thigh - see picture).  Significant blood loss can occur in large muscles before appreciable swelling is evident.  </a:t>
            </a:r>
          </a:p>
          <a:p>
            <a:pPr eaLnBrk="1" hangingPunct="1">
              <a:spcBef>
                <a:spcPct val="0"/>
              </a:spcBef>
            </a:pPr>
            <a:endParaRPr lang="en-US" dirty="0" smtClean="0"/>
          </a:p>
          <a:p>
            <a:pPr eaLnBrk="1" hangingPunct="1">
              <a:spcBef>
                <a:spcPct val="0"/>
              </a:spcBef>
            </a:pPr>
            <a:r>
              <a:rPr lang="en-US" dirty="0" smtClean="0"/>
              <a:t>Bleeding into small muscles can also cause compartment syndrome (i.e. forearm, calf).</a:t>
            </a:r>
          </a:p>
          <a:p>
            <a:pPr eaLnBrk="1" hangingPunct="1">
              <a:spcBef>
                <a:spcPct val="0"/>
              </a:spcBef>
            </a:pPr>
            <a:endParaRPr lang="en-US" dirty="0" smtClean="0"/>
          </a:p>
          <a:p>
            <a:pPr eaLnBrk="1" hangingPunct="1">
              <a:spcBef>
                <a:spcPct val="0"/>
              </a:spcBef>
            </a:pPr>
            <a:r>
              <a:rPr lang="en-US" dirty="0" smtClean="0"/>
              <a:t>Signs and symptoms of muscle bleeding may include:</a:t>
            </a:r>
          </a:p>
          <a:p>
            <a:pPr marL="350032" lvl="1" indent="-116677" eaLnBrk="1" hangingPunct="1">
              <a:buFontTx/>
              <a:buChar char="-"/>
            </a:pPr>
            <a:r>
              <a:rPr lang="en-US" dirty="0" smtClean="0"/>
              <a:t>Vague ache or pain</a:t>
            </a:r>
          </a:p>
          <a:p>
            <a:pPr marL="350032" lvl="1" indent="-116677" eaLnBrk="1" hangingPunct="1">
              <a:buFontTx/>
              <a:buChar char="-"/>
            </a:pPr>
            <a:r>
              <a:rPr lang="en-US" dirty="0" smtClean="0"/>
              <a:t>Heat</a:t>
            </a:r>
          </a:p>
          <a:p>
            <a:pPr marL="350032" lvl="1" indent="-116677" eaLnBrk="1" hangingPunct="1">
              <a:buFontTx/>
              <a:buChar char="-"/>
            </a:pPr>
            <a:r>
              <a:rPr lang="en-US" dirty="0" smtClean="0"/>
              <a:t>Swelling</a:t>
            </a:r>
          </a:p>
          <a:p>
            <a:pPr marL="350032" lvl="1" indent="-116677" eaLnBrk="1" hangingPunct="1">
              <a:buFontTx/>
              <a:buChar char="-"/>
            </a:pPr>
            <a:r>
              <a:rPr lang="en-US" dirty="0" smtClean="0"/>
              <a:t>Inability/unwillingness to move muscle</a:t>
            </a:r>
          </a:p>
          <a:p>
            <a:pPr marL="350032" lvl="1" indent="-116677" eaLnBrk="1" hangingPunct="1">
              <a:buFontTx/>
              <a:buChar char="-"/>
            </a:pPr>
            <a:r>
              <a:rPr lang="en-US" dirty="0" smtClean="0"/>
              <a:t>Tightness of skin</a:t>
            </a:r>
          </a:p>
          <a:p>
            <a:pPr marL="350032" lvl="1" indent="-116677" eaLnBrk="1" hangingPunct="1">
              <a:buFontTx/>
              <a:buChar char="-"/>
            </a:pPr>
            <a:r>
              <a:rPr lang="en-US" dirty="0" smtClean="0"/>
              <a:t>Shininess in skin</a:t>
            </a:r>
          </a:p>
          <a:p>
            <a:pPr eaLnBrk="1" hangingPunct="1"/>
            <a:r>
              <a:rPr lang="en-US" dirty="0" smtClean="0"/>
              <a:t>	</a:t>
            </a:r>
          </a:p>
          <a:p>
            <a:pPr eaLnBrk="1" hangingPunct="1"/>
            <a:endParaRPr lang="en-US" b="1" dirty="0" smtClean="0"/>
          </a:p>
          <a:p>
            <a:pPr eaLnBrk="1" hangingPunct="1"/>
            <a:endParaRPr lang="en-US" dirty="0" smtClean="0"/>
          </a:p>
          <a:p>
            <a:pPr marL="350032" lvl="1" indent="-116677" eaLnBrk="1" hangingPunct="1"/>
            <a:endParaRPr lang="en-US" dirty="0" smtClean="0"/>
          </a:p>
          <a:p>
            <a:pPr eaLnBrk="1" hangingPunct="1"/>
            <a:endParaRPr lang="en-US" b="1" u="sng"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5B378D1C-A584-4EBB-A34D-A1E563B1C973}" type="slidenum">
              <a:rPr lang="en-US" smtClean="0"/>
              <a:pPr/>
              <a:t>9</a:t>
            </a:fld>
            <a:endParaRPr lang="en-US" smtClean="0"/>
          </a:p>
        </p:txBody>
      </p:sp>
      <p:sp>
        <p:nvSpPr>
          <p:cNvPr id="43011" name="Rectangle 2"/>
          <p:cNvSpPr>
            <a:spLocks noGrp="1" noRot="1" noChangeAspect="1" noChangeArrowheads="1" noTextEdit="1"/>
          </p:cNvSpPr>
          <p:nvPr>
            <p:ph type="sldImg"/>
          </p:nvPr>
        </p:nvSpPr>
        <p:spPr>
          <a:xfrm>
            <a:off x="1206500" y="703263"/>
            <a:ext cx="4695825" cy="3521075"/>
          </a:xfrm>
          <a:ln/>
        </p:spPr>
      </p:sp>
      <p:sp>
        <p:nvSpPr>
          <p:cNvPr id="43012" name="Rectangle 3"/>
          <p:cNvSpPr>
            <a:spLocks noGrp="1" noChangeArrowheads="1"/>
          </p:cNvSpPr>
          <p:nvPr>
            <p:ph type="body" idx="1"/>
          </p:nvPr>
        </p:nvSpPr>
        <p:spPr>
          <a:xfrm>
            <a:off x="946997" y="4472993"/>
            <a:ext cx="5208482" cy="4224494"/>
          </a:xfrm>
          <a:noFill/>
          <a:ln/>
        </p:spPr>
        <p:txBody>
          <a:bodyPr lIns="93329" tIns="46664" rIns="93329" bIns="46664"/>
          <a:lstStyle/>
          <a:p>
            <a:pPr eaLnBrk="1" hangingPunct="1">
              <a:spcBef>
                <a:spcPct val="0"/>
              </a:spcBef>
            </a:pPr>
            <a:r>
              <a:rPr lang="en-US" dirty="0" smtClean="0"/>
              <a:t>This slide illustrates common soft tissue bleeds in children. The child in the picture has a soft tissue bleed following a peripheral venipuncture.  Applying firm pressure to a </a:t>
            </a:r>
            <a:r>
              <a:rPr lang="en-US" dirty="0" err="1" smtClean="0"/>
              <a:t>venipuncture</a:t>
            </a:r>
            <a:r>
              <a:rPr lang="en-US" dirty="0" smtClean="0"/>
              <a:t> site for several minutes will help prevent bleeding.</a:t>
            </a:r>
          </a:p>
          <a:p>
            <a:pPr eaLnBrk="1" hangingPunct="1">
              <a:spcBef>
                <a:spcPct val="0"/>
              </a:spcBef>
            </a:pPr>
            <a:endParaRPr lang="en-US" dirty="0" smtClean="0"/>
          </a:p>
          <a:p>
            <a:pPr eaLnBrk="1" hangingPunct="1">
              <a:spcBef>
                <a:spcPct val="0"/>
              </a:spcBef>
            </a:pPr>
            <a:r>
              <a:rPr lang="en-US" dirty="0" smtClean="0"/>
              <a:t>Bruises and hematomas are very common.  Treatment is generally not required.  Ice is often very effective. </a:t>
            </a:r>
            <a:r>
              <a:rPr lang="en-US" dirty="0" smtClean="0">
                <a:solidFill>
                  <a:srgbClr val="F3C768"/>
                </a:solidFill>
                <a:cs typeface="Arial" charset="0"/>
              </a:rPr>
              <a:t> </a:t>
            </a:r>
          </a:p>
          <a:p>
            <a:pPr eaLnBrk="1" hangingPunct="1"/>
            <a:endParaRPr lang="en-US" sz="1400" dirty="0" smtClean="0">
              <a:latin typeface="Garamond"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D5655544-343D-4A49-B8AA-7AFF0F4A6F4E}" type="slidenum">
              <a:rPr lang="en-US" smtClean="0"/>
              <a:pPr/>
              <a:t>10</a:t>
            </a:fld>
            <a:endParaRPr lang="en-US"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r>
              <a:rPr lang="en-US" smtClean="0"/>
              <a:t>Need to call parents immediately if you notice any signs of these kinds of bleeds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8" name="Date Placeholder 10"/>
          <p:cNvSpPr>
            <a:spLocks noGrp="1"/>
          </p:cNvSpPr>
          <p:nvPr>
            <p:ph type="dt" sz="half" idx="2"/>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9" name="Slide Number Placeholder 8"/>
          <p:cNvSpPr>
            <a:spLocks noGrp="1"/>
          </p:cNvSpPr>
          <p:nvPr>
            <p:ph type="sldNum" sz="quarter" idx="4"/>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8E76040-4C41-41B2-AFCD-31ABBBA13AAB}" type="slidenum">
              <a:rPr lang="en-US" smtClean="0"/>
              <a:pPr>
                <a:defRPr/>
              </a:pPr>
              <a:t>‹#›</a:t>
            </a:fld>
            <a:endParaRPr lang="en-US"/>
          </a:p>
        </p:txBody>
      </p:sp>
    </p:spTree>
    <p:extLst>
      <p:ext uri="{BB962C8B-B14F-4D97-AF65-F5344CB8AC3E}">
        <p14:creationId xmlns:p14="http://schemas.microsoft.com/office/powerpoint/2010/main" val="3296326057"/>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FA-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10"/>
          <p:cNvSpPr>
            <a:spLocks noGrp="1"/>
          </p:cNvSpPr>
          <p:nvPr>
            <p:ph type="dt" sz="half" idx="2"/>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9" name="Slide Number Placeholder 8"/>
          <p:cNvSpPr>
            <a:spLocks noGrp="1"/>
          </p:cNvSpPr>
          <p:nvPr>
            <p:ph type="sldNum" sz="quarter" idx="4"/>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0797A5A-BEF6-485B-97B5-3DF44C392745}" type="slidenum">
              <a:rPr lang="en-US" smtClean="0"/>
              <a:pPr>
                <a:defRPr/>
              </a:pPr>
              <a:t>‹#›</a:t>
            </a:fld>
            <a:endParaRPr lang="en-US"/>
          </a:p>
        </p:txBody>
      </p:sp>
    </p:spTree>
    <p:extLst>
      <p:ext uri="{BB962C8B-B14F-4D97-AF65-F5344CB8AC3E}">
        <p14:creationId xmlns:p14="http://schemas.microsoft.com/office/powerpoint/2010/main" val="3786222935"/>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HFA-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0"/>
            <a:ext cx="2057400" cy="5334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0"/>
            <a:ext cx="601980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10"/>
          <p:cNvSpPr>
            <a:spLocks noGrp="1"/>
          </p:cNvSpPr>
          <p:nvPr>
            <p:ph type="dt" sz="half" idx="2"/>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9" name="Slide Number Placeholder 8"/>
          <p:cNvSpPr>
            <a:spLocks noGrp="1"/>
          </p:cNvSpPr>
          <p:nvPr>
            <p:ph type="sldNum" sz="quarter" idx="4"/>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0797A5A-BEF6-485B-97B5-3DF44C392745}" type="slidenum">
              <a:rPr lang="en-US" smtClean="0"/>
              <a:pPr>
                <a:defRPr/>
              </a:pPr>
              <a:t>‹#›</a:t>
            </a:fld>
            <a:endParaRPr lang="en-US"/>
          </a:p>
        </p:txBody>
      </p:sp>
    </p:spTree>
    <p:extLst>
      <p:ext uri="{BB962C8B-B14F-4D97-AF65-F5344CB8AC3E}">
        <p14:creationId xmlns:p14="http://schemas.microsoft.com/office/powerpoint/2010/main" val="256175547"/>
      </p:ext>
    </p:extLst>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HFA-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Date Placeholder 10"/>
          <p:cNvSpPr>
            <a:spLocks noGrp="1"/>
          </p:cNvSpPr>
          <p:nvPr>
            <p:ph type="dt" sz="half" idx="2"/>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7" name="Slide Number Placeholder 8"/>
          <p:cNvSpPr>
            <a:spLocks noGrp="1"/>
          </p:cNvSpPr>
          <p:nvPr>
            <p:ph type="sldNum" sz="quarter" idx="4"/>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0797A5A-BEF6-485B-97B5-3DF44C392745}" type="slidenum">
              <a:rPr lang="en-US" smtClean="0"/>
              <a:pPr>
                <a:defRPr/>
              </a:pPr>
              <a:t>‹#›</a:t>
            </a:fld>
            <a:endParaRPr lang="en-US"/>
          </a:p>
        </p:txBody>
      </p:sp>
    </p:spTree>
    <p:extLst>
      <p:ext uri="{BB962C8B-B14F-4D97-AF65-F5344CB8AC3E}">
        <p14:creationId xmlns:p14="http://schemas.microsoft.com/office/powerpoint/2010/main" val="2550933579"/>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0FB132B7-5E59-419A-9AFD-08487847371D}" type="slidenum">
              <a:rPr lang="en-US"/>
              <a:pPr>
                <a:defRPr/>
              </a:pPr>
              <a:t>‹#›</a:t>
            </a:fld>
            <a:endParaRPr lang="en-US"/>
          </a:p>
        </p:txBody>
      </p:sp>
      <p:sp>
        <p:nvSpPr>
          <p:cNvPr id="7" name="Rectangle 14"/>
          <p:cNvSpPr>
            <a:spLocks noGrp="1" noChangeArrowheads="1"/>
          </p:cNvSpPr>
          <p:nvPr>
            <p:ph type="ftr" sz="quarter" idx="12"/>
          </p:nvPr>
        </p:nvSpPr>
        <p:spPr>
          <a:xfrm>
            <a:off x="3124200" y="6248400"/>
            <a:ext cx="2895600" cy="476250"/>
          </a:xfrm>
          <a:prstGeom prst="rect">
            <a:avLst/>
          </a:prstGeom>
          <a:ln/>
        </p:spPr>
        <p:txBody>
          <a:bodyPr/>
          <a:lstStyle>
            <a:lvl1pPr>
              <a:defRPr/>
            </a:lvl1pPr>
          </a:lstStyle>
          <a:p>
            <a:pPr>
              <a:defRPr/>
            </a:pP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
          <p:cNvSpPr>
            <a:spLocks noGrp="1" noChangeArrowheads="1"/>
          </p:cNvSpPr>
          <p:nvPr>
            <p:ph type="dt" sz="half" idx="10"/>
          </p:nvPr>
        </p:nvSpPr>
        <p:spPr>
          <a:ln/>
        </p:spPr>
        <p:txBody>
          <a:bodyPr/>
          <a:lstStyle>
            <a:lvl1pPr>
              <a:defRPr/>
            </a:lvl1pPr>
          </a:lstStyle>
          <a:p>
            <a:pPr>
              <a:defRPr/>
            </a:pPr>
            <a:endParaRPr lang="en-US"/>
          </a:p>
        </p:txBody>
      </p:sp>
      <p:sp>
        <p:nvSpPr>
          <p:cNvPr id="7" name="Rectangle 3"/>
          <p:cNvSpPr>
            <a:spLocks noGrp="1" noChangeArrowheads="1"/>
          </p:cNvSpPr>
          <p:nvPr>
            <p:ph type="sldNum" sz="quarter" idx="11"/>
          </p:nvPr>
        </p:nvSpPr>
        <p:spPr>
          <a:ln/>
        </p:spPr>
        <p:txBody>
          <a:bodyPr/>
          <a:lstStyle>
            <a:lvl1pPr>
              <a:defRPr/>
            </a:lvl1pPr>
          </a:lstStyle>
          <a:p>
            <a:pPr>
              <a:defRPr/>
            </a:pPr>
            <a:fld id="{A603854B-B433-48E0-BB1E-539556FFC969}" type="slidenum">
              <a:rPr lang="en-US"/>
              <a:pPr>
                <a:defRPr/>
              </a:pPr>
              <a:t>‹#›</a:t>
            </a:fld>
            <a:endParaRPr lang="en-US"/>
          </a:p>
        </p:txBody>
      </p:sp>
      <p:sp>
        <p:nvSpPr>
          <p:cNvPr id="8" name="Rectangle 14"/>
          <p:cNvSpPr>
            <a:spLocks noGrp="1" noChangeArrowheads="1"/>
          </p:cNvSpPr>
          <p:nvPr>
            <p:ph type="ftr" sz="quarter" idx="12"/>
          </p:nvPr>
        </p:nvSpPr>
        <p:spPr>
          <a:xfrm>
            <a:off x="3124200" y="6248400"/>
            <a:ext cx="2895600" cy="476250"/>
          </a:xfrm>
          <a:prstGeom prst="rect">
            <a:avLst/>
          </a:prstGeom>
          <a:ln/>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990600"/>
            <a:ext cx="3733800" cy="5135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10"/>
          <p:cNvSpPr>
            <a:spLocks noGrp="1"/>
          </p:cNvSpPr>
          <p:nvPr>
            <p:ph type="dt" sz="half" idx="2"/>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9" name="Slide Number Placeholder 8"/>
          <p:cNvSpPr>
            <a:spLocks noGrp="1"/>
          </p:cNvSpPr>
          <p:nvPr>
            <p:ph type="sldNum" sz="quarter" idx="4"/>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0585EB6-5182-4143-BDE6-A164657B4936}" type="slidenum">
              <a:rPr lang="en-US" smtClean="0"/>
              <a:pPr>
                <a:defRPr/>
              </a:pPr>
              <a:t>‹#›</a:t>
            </a:fld>
            <a:endParaRPr lang="en-US"/>
          </a:p>
        </p:txBody>
      </p:sp>
    </p:spTree>
    <p:extLst>
      <p:ext uri="{BB962C8B-B14F-4D97-AF65-F5344CB8AC3E}">
        <p14:creationId xmlns:p14="http://schemas.microsoft.com/office/powerpoint/2010/main" val="4267925718"/>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406900"/>
            <a:ext cx="8037513"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457200" y="2906713"/>
            <a:ext cx="803751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10"/>
          <p:cNvSpPr>
            <a:spLocks noGrp="1"/>
          </p:cNvSpPr>
          <p:nvPr>
            <p:ph type="dt" sz="half" idx="2"/>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10" name="Slide Number Placeholder 8"/>
          <p:cNvSpPr>
            <a:spLocks noGrp="1"/>
          </p:cNvSpPr>
          <p:nvPr>
            <p:ph type="sldNum" sz="quarter" idx="4"/>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F0CCE67-16AC-408B-B574-235640EC792C}" type="slidenum">
              <a:rPr lang="en-US" smtClean="0"/>
              <a:pPr>
                <a:defRPr/>
              </a:pPr>
              <a:t>‹#›</a:t>
            </a:fld>
            <a:endParaRPr lang="en-US"/>
          </a:p>
        </p:txBody>
      </p:sp>
    </p:spTree>
    <p:extLst>
      <p:ext uri="{BB962C8B-B14F-4D97-AF65-F5344CB8AC3E}">
        <p14:creationId xmlns:p14="http://schemas.microsoft.com/office/powerpoint/2010/main" val="1602476335"/>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90600"/>
            <a:ext cx="4038600" cy="5135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90600"/>
            <a:ext cx="4038600" cy="5135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10"/>
          <p:cNvSpPr>
            <a:spLocks noGrp="1"/>
          </p:cNvSpPr>
          <p:nvPr>
            <p:ph type="dt" sz="half" idx="10"/>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10" name="Slide Number Placeholder 8"/>
          <p:cNvSpPr>
            <a:spLocks noGrp="1"/>
          </p:cNvSpPr>
          <p:nvPr>
            <p:ph type="sldNum" sz="quarter" idx="4"/>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0059186-2D27-4026-93CF-A39F851067FC}" type="slidenum">
              <a:rPr lang="en-US" smtClean="0"/>
              <a:pPr>
                <a:defRPr/>
              </a:pPr>
              <a:t>‹#›</a:t>
            </a:fld>
            <a:endParaRPr lang="en-US"/>
          </a:p>
        </p:txBody>
      </p:sp>
    </p:spTree>
    <p:extLst>
      <p:ext uri="{BB962C8B-B14F-4D97-AF65-F5344CB8AC3E}">
        <p14:creationId xmlns:p14="http://schemas.microsoft.com/office/powerpoint/2010/main" val="4065942966"/>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914401"/>
            <a:ext cx="4040188" cy="457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371600"/>
            <a:ext cx="4040188" cy="4754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914401"/>
            <a:ext cx="4041775" cy="457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371600"/>
            <a:ext cx="4041775" cy="4754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Date Placeholder 10"/>
          <p:cNvSpPr>
            <a:spLocks noGrp="1"/>
          </p:cNvSpPr>
          <p:nvPr>
            <p:ph type="dt" sz="half" idx="11"/>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12" name="Slide Number Placeholder 8"/>
          <p:cNvSpPr>
            <a:spLocks noGrp="1"/>
          </p:cNvSpPr>
          <p:nvPr>
            <p:ph type="sldNum" sz="quarter" idx="12"/>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168C1E8-C226-4DB7-8A2F-73086982848C}" type="slidenum">
              <a:rPr lang="en-US" smtClean="0"/>
              <a:pPr>
                <a:defRPr/>
              </a:pPr>
              <a:t>‹#›</a:t>
            </a:fld>
            <a:endParaRPr lang="en-US"/>
          </a:p>
        </p:txBody>
      </p:sp>
    </p:spTree>
    <p:extLst>
      <p:ext uri="{BB962C8B-B14F-4D97-AF65-F5344CB8AC3E}">
        <p14:creationId xmlns:p14="http://schemas.microsoft.com/office/powerpoint/2010/main" val="1961641065"/>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Date Placeholder 10"/>
          <p:cNvSpPr>
            <a:spLocks noGrp="1"/>
          </p:cNvSpPr>
          <p:nvPr>
            <p:ph type="dt" sz="half" idx="2"/>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8" name="Slide Number Placeholder 8"/>
          <p:cNvSpPr>
            <a:spLocks noGrp="1"/>
          </p:cNvSpPr>
          <p:nvPr>
            <p:ph type="sldNum" sz="quarter" idx="4"/>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D768F5A-8791-4FFC-8307-C8C392B337DD}" type="slidenum">
              <a:rPr lang="en-US" smtClean="0"/>
              <a:pPr>
                <a:defRPr/>
              </a:pPr>
              <a:t>‹#›</a:t>
            </a:fld>
            <a:endParaRPr lang="en-US"/>
          </a:p>
        </p:txBody>
      </p:sp>
    </p:spTree>
    <p:extLst>
      <p:ext uri="{BB962C8B-B14F-4D97-AF65-F5344CB8AC3E}">
        <p14:creationId xmlns:p14="http://schemas.microsoft.com/office/powerpoint/2010/main" val="2955309437"/>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Date Placeholder 10"/>
          <p:cNvSpPr>
            <a:spLocks noGrp="1"/>
          </p:cNvSpPr>
          <p:nvPr>
            <p:ph type="dt" sz="half" idx="2"/>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7" name="Slide Number Placeholder 8"/>
          <p:cNvSpPr>
            <a:spLocks noGrp="1"/>
          </p:cNvSpPr>
          <p:nvPr>
            <p:ph type="sldNum" sz="quarter" idx="4"/>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CE0DCAD-CFDE-45D7-9493-E12E353A531B}" type="slidenum">
              <a:rPr lang="en-US" smtClean="0"/>
              <a:pPr>
                <a:defRPr/>
              </a:pPr>
              <a:t>‹#›</a:t>
            </a:fld>
            <a:endParaRPr lang="en-US"/>
          </a:p>
        </p:txBody>
      </p:sp>
    </p:spTree>
    <p:extLst>
      <p:ext uri="{BB962C8B-B14F-4D97-AF65-F5344CB8AC3E}">
        <p14:creationId xmlns:p14="http://schemas.microsoft.com/office/powerpoint/2010/main" val="599980133"/>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3008313" cy="5969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838200"/>
            <a:ext cx="5111750" cy="54864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889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10"/>
          <p:cNvSpPr>
            <a:spLocks noGrp="1"/>
          </p:cNvSpPr>
          <p:nvPr>
            <p:ph type="dt" sz="half" idx="10"/>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10" name="Slide Number Placeholder 8"/>
          <p:cNvSpPr>
            <a:spLocks noGrp="1"/>
          </p:cNvSpPr>
          <p:nvPr>
            <p:ph type="sldNum" sz="quarter" idx="4"/>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CA3E0A2-87FB-4A27-941B-FF66A98B49A9}" type="slidenum">
              <a:rPr lang="en-US" smtClean="0"/>
              <a:pPr>
                <a:defRPr/>
              </a:pPr>
              <a:t>‹#›</a:t>
            </a:fld>
            <a:endParaRPr lang="en-US"/>
          </a:p>
        </p:txBody>
      </p:sp>
    </p:spTree>
    <p:extLst>
      <p:ext uri="{BB962C8B-B14F-4D97-AF65-F5344CB8AC3E}">
        <p14:creationId xmlns:p14="http://schemas.microsoft.com/office/powerpoint/2010/main" val="695279315"/>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HFA-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419600"/>
            <a:ext cx="6059488"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457200" y="914401"/>
            <a:ext cx="8458200" cy="32765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219200" y="5105400"/>
            <a:ext cx="605948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10"/>
          <p:cNvSpPr>
            <a:spLocks noGrp="1"/>
          </p:cNvSpPr>
          <p:nvPr>
            <p:ph type="dt" sz="half" idx="10"/>
          </p:nvPr>
        </p:nvSpPr>
        <p:spPr>
          <a:xfrm>
            <a:off x="0" y="6553200"/>
            <a:ext cx="2209800" cy="304800"/>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10" name="Slide Number Placeholder 8"/>
          <p:cNvSpPr>
            <a:spLocks noGrp="1"/>
          </p:cNvSpPr>
          <p:nvPr>
            <p:ph type="sldNum" sz="quarter" idx="4"/>
          </p:nvPr>
        </p:nvSpPr>
        <p:spPr>
          <a:xfrm>
            <a:off x="6934200" y="6553200"/>
            <a:ext cx="2133600" cy="27054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0797A5A-BEF6-485B-97B5-3DF44C392745}" type="slidenum">
              <a:rPr lang="en-US" smtClean="0"/>
              <a:pPr>
                <a:defRPr/>
              </a:pPr>
              <a:t>‹#›</a:t>
            </a:fld>
            <a:endParaRPr lang="en-US"/>
          </a:p>
        </p:txBody>
      </p:sp>
    </p:spTree>
    <p:extLst>
      <p:ext uri="{BB962C8B-B14F-4D97-AF65-F5344CB8AC3E}">
        <p14:creationId xmlns:p14="http://schemas.microsoft.com/office/powerpoint/2010/main" val="1662466144"/>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0"/>
            <a:ext cx="7543800" cy="5334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990600"/>
            <a:ext cx="3733800" cy="5257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11"/>
          <p:cNvSpPr>
            <a:spLocks noGrp="1"/>
          </p:cNvSpPr>
          <p:nvPr>
            <p:ph type="dt" sz="half" idx="2"/>
          </p:nvPr>
        </p:nvSpPr>
        <p:spPr>
          <a:xfrm>
            <a:off x="22860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13" name="Slide Number Placeholder 12"/>
          <p:cNvSpPr>
            <a:spLocks noGrp="1"/>
          </p:cNvSpPr>
          <p:nvPr>
            <p:ph type="sldNum" sz="quarter" idx="4"/>
          </p:nvPr>
        </p:nvSpPr>
        <p:spPr>
          <a:xfrm>
            <a:off x="67818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0797A5A-BEF6-485B-97B5-3DF44C392745}" type="slidenum">
              <a:rPr lang="en-US" smtClean="0"/>
              <a:pPr>
                <a:defRPr/>
              </a:pPr>
              <a:t>‹#›</a:t>
            </a:fld>
            <a:endParaRPr lang="en-US"/>
          </a:p>
        </p:txBody>
      </p:sp>
    </p:spTree>
    <p:extLst>
      <p:ext uri="{BB962C8B-B14F-4D97-AF65-F5344CB8AC3E}">
        <p14:creationId xmlns:p14="http://schemas.microsoft.com/office/powerpoint/2010/main" val="139161179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g"/><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diagramData" Target="../diagrams/data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g"/><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jpg"/><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1143000"/>
            <a:ext cx="8001000" cy="4524315"/>
          </a:xfrm>
          <a:prstGeom prst="rect">
            <a:avLst/>
          </a:prstGeom>
          <a:noFill/>
        </p:spPr>
        <p:txBody>
          <a:bodyPr wrap="square" rtlCol="0">
            <a:spAutoFit/>
          </a:bodyPr>
          <a:lstStyle/>
          <a:p>
            <a:r>
              <a:rPr lang="en-US" dirty="0" smtClean="0"/>
              <a:t>This presentation is customizable for your child.  It is can be used as an educational in-service for teachers and school personnel.  It is intended to be given as a presentation, but printing this out for each attendee of an in-service meeting is ideal.  You can also ask that a copy of this presentation in kept in your child’s permanent file, in the nurse’s office and in your child’s classroom. One mother even asked that the teacher keep a copy in her folder for any substitute teachers.</a:t>
            </a:r>
          </a:p>
          <a:p>
            <a:endParaRPr lang="en-US" dirty="0"/>
          </a:p>
          <a:p>
            <a:r>
              <a:rPr lang="en-US" dirty="0" smtClean="0"/>
              <a:t>Delete this slide before use at your school </a:t>
            </a:r>
          </a:p>
          <a:p>
            <a:endParaRPr lang="en-US" dirty="0"/>
          </a:p>
          <a:p>
            <a:r>
              <a:rPr lang="en-US" dirty="0" smtClean="0"/>
              <a:t>Anywhere you see {insert child’s name – or other text in brackets} highlight the words and brackets and type your child’s name or pertinent information</a:t>
            </a:r>
          </a:p>
          <a:p>
            <a:endParaRPr lang="en-US" dirty="0"/>
          </a:p>
          <a:p>
            <a:r>
              <a:rPr lang="en-US" dirty="0" smtClean="0"/>
              <a:t>Insert photos of your child throughout.  The more personal you can make this presentation, the more impact it has on school personnel</a:t>
            </a:r>
          </a:p>
          <a:p>
            <a:endParaRPr lang="en-US" dirty="0"/>
          </a:p>
          <a:p>
            <a:r>
              <a:rPr lang="en-US" dirty="0" smtClean="0"/>
              <a:t>Check the notes section for presentation notes and other tips for slides</a:t>
            </a:r>
            <a:endParaRPr lang="en-US" dirty="0"/>
          </a:p>
        </p:txBody>
      </p:sp>
    </p:spTree>
    <p:extLst>
      <p:ext uri="{BB962C8B-B14F-4D97-AF65-F5344CB8AC3E}">
        <p14:creationId xmlns:p14="http://schemas.microsoft.com/office/powerpoint/2010/main" val="96051653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normAutofit fontScale="90000"/>
          </a:bodyPr>
          <a:lstStyle/>
          <a:p>
            <a:pPr algn="l" eaLnBrk="1" hangingPunct="1">
              <a:defRPr/>
            </a:pPr>
            <a:r>
              <a:rPr lang="en-US" dirty="0" smtClean="0"/>
              <a:t>Life-Threatening Bleeding</a:t>
            </a:r>
          </a:p>
        </p:txBody>
      </p:sp>
      <p:sp>
        <p:nvSpPr>
          <p:cNvPr id="39939" name="Rectangle 3"/>
          <p:cNvSpPr>
            <a:spLocks noGrp="1" noChangeArrowheads="1"/>
          </p:cNvSpPr>
          <p:nvPr>
            <p:ph idx="1"/>
          </p:nvPr>
        </p:nvSpPr>
        <p:spPr>
          <a:xfrm>
            <a:off x="457200" y="990600"/>
            <a:ext cx="8229600" cy="5135563"/>
          </a:xfrm>
        </p:spPr>
        <p:txBody>
          <a:bodyPr>
            <a:normAutofit/>
          </a:bodyPr>
          <a:lstStyle/>
          <a:p>
            <a:pPr eaLnBrk="1" hangingPunct="1">
              <a:defRPr/>
            </a:pPr>
            <a:r>
              <a:rPr lang="en-US" dirty="0" smtClean="0"/>
              <a:t>Head/Intracranial</a:t>
            </a:r>
          </a:p>
          <a:p>
            <a:pPr lvl="1" eaLnBrk="1" hangingPunct="1">
              <a:defRPr/>
            </a:pPr>
            <a:r>
              <a:rPr lang="en-US" sz="2000" dirty="0" smtClean="0"/>
              <a:t>Nausea, vomiting, headache, drowsiness, confusion, visual changes, loss of consciousness</a:t>
            </a:r>
          </a:p>
          <a:p>
            <a:pPr eaLnBrk="1" hangingPunct="1">
              <a:defRPr/>
            </a:pPr>
            <a:r>
              <a:rPr lang="en-US" dirty="0" smtClean="0"/>
              <a:t>Neck and Throat</a:t>
            </a:r>
          </a:p>
          <a:p>
            <a:pPr lvl="1" eaLnBrk="1" hangingPunct="1">
              <a:defRPr/>
            </a:pPr>
            <a:r>
              <a:rPr lang="en-US" sz="2000" dirty="0" smtClean="0"/>
              <a:t>Pain, swelling, difficulty breathing/swallowing</a:t>
            </a:r>
            <a:endParaRPr lang="en-US" dirty="0" smtClean="0"/>
          </a:p>
          <a:p>
            <a:pPr eaLnBrk="1" hangingPunct="1">
              <a:defRPr/>
            </a:pPr>
            <a:r>
              <a:rPr lang="en-US" dirty="0" smtClean="0"/>
              <a:t>Abdominal/GI</a:t>
            </a:r>
          </a:p>
          <a:p>
            <a:pPr lvl="1" eaLnBrk="1" hangingPunct="1">
              <a:defRPr/>
            </a:pPr>
            <a:r>
              <a:rPr lang="en-US" sz="2000" dirty="0" smtClean="0"/>
              <a:t>Pain, tenderness, swelling, blood in the stools</a:t>
            </a:r>
            <a:endParaRPr lang="en-US" dirty="0" smtClean="0"/>
          </a:p>
          <a:p>
            <a:pPr eaLnBrk="1" hangingPunct="1">
              <a:defRPr/>
            </a:pPr>
            <a:r>
              <a:rPr lang="en-US" dirty="0" err="1" smtClean="0"/>
              <a:t>Iliopsoas</a:t>
            </a:r>
            <a:r>
              <a:rPr lang="en-US" dirty="0" smtClean="0"/>
              <a:t> Muscle</a:t>
            </a:r>
          </a:p>
          <a:p>
            <a:pPr lvl="1" eaLnBrk="1" hangingPunct="1">
              <a:defRPr/>
            </a:pPr>
            <a:r>
              <a:rPr lang="en-US" sz="2000" dirty="0" smtClean="0"/>
              <a:t>Back pain, thigh tingling/numbness, decreased hip range of motion</a:t>
            </a:r>
            <a:endParaRPr lang="en-US" dirty="0" smtClean="0"/>
          </a:p>
          <a:p>
            <a:pPr eaLnBrk="1" hangingPunct="1">
              <a:defRPr/>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p:txBody>
          <a:bodyPr>
            <a:normAutofit fontScale="90000"/>
          </a:bodyPr>
          <a:lstStyle/>
          <a:p>
            <a:pPr algn="l" eaLnBrk="1" hangingPunct="1">
              <a:defRPr/>
            </a:pPr>
            <a:r>
              <a:rPr lang="en-US" dirty="0" smtClean="0"/>
              <a:t>Other Bleeding Episodes</a:t>
            </a:r>
          </a:p>
        </p:txBody>
      </p:sp>
      <p:sp>
        <p:nvSpPr>
          <p:cNvPr id="10243" name="Rectangle 3"/>
          <p:cNvSpPr>
            <a:spLocks noGrp="1" noChangeArrowheads="1"/>
          </p:cNvSpPr>
          <p:nvPr>
            <p:ph idx="1"/>
          </p:nvPr>
        </p:nvSpPr>
        <p:spPr>
          <a:xfrm>
            <a:off x="457200" y="990600"/>
            <a:ext cx="8077200" cy="5135563"/>
          </a:xfrm>
        </p:spPr>
        <p:txBody>
          <a:bodyPr>
            <a:normAutofit/>
          </a:bodyPr>
          <a:lstStyle/>
          <a:p>
            <a:pPr eaLnBrk="1" hangingPunct="1">
              <a:lnSpc>
                <a:spcPct val="80000"/>
              </a:lnSpc>
              <a:defRPr/>
            </a:pPr>
            <a:r>
              <a:rPr lang="en-US" sz="2800" dirty="0" smtClean="0"/>
              <a:t>Mouth bleeding </a:t>
            </a:r>
          </a:p>
          <a:p>
            <a:pPr lvl="1" eaLnBrk="1" hangingPunct="1">
              <a:lnSpc>
                <a:spcPct val="80000"/>
              </a:lnSpc>
              <a:defRPr/>
            </a:pPr>
            <a:r>
              <a:rPr lang="en-US" sz="2400" dirty="0" smtClean="0"/>
              <a:t>Looks like more than it is, as it is mixed with saliva</a:t>
            </a:r>
          </a:p>
          <a:p>
            <a:pPr lvl="1" eaLnBrk="1" hangingPunct="1">
              <a:lnSpc>
                <a:spcPct val="80000"/>
              </a:lnSpc>
              <a:defRPr/>
            </a:pPr>
            <a:r>
              <a:rPr lang="en-US" sz="2400" dirty="0" smtClean="0"/>
              <a:t>Child may vomit</a:t>
            </a:r>
          </a:p>
          <a:p>
            <a:pPr lvl="1" eaLnBrk="1" hangingPunct="1">
              <a:lnSpc>
                <a:spcPct val="80000"/>
              </a:lnSpc>
              <a:defRPr/>
            </a:pPr>
            <a:r>
              <a:rPr lang="en-US" sz="2400" dirty="0" smtClean="0"/>
              <a:t>Feces may be black (from swallowed blood)</a:t>
            </a:r>
          </a:p>
          <a:p>
            <a:pPr eaLnBrk="1" hangingPunct="1">
              <a:defRPr/>
            </a:pPr>
            <a:r>
              <a:rPr lang="en-US" sz="2800" dirty="0" smtClean="0"/>
              <a:t>Nose bleeding </a:t>
            </a:r>
          </a:p>
          <a:p>
            <a:pPr lvl="1" eaLnBrk="1" hangingPunct="1">
              <a:defRPr/>
            </a:pPr>
            <a:r>
              <a:rPr lang="en-US" sz="2400" dirty="0" smtClean="0"/>
              <a:t>Sit up, pinch bridge of nose, cool pack on back of neck</a:t>
            </a:r>
          </a:p>
          <a:p>
            <a:pPr lvl="1" eaLnBrk="1" hangingPunct="1">
              <a:defRPr/>
            </a:pPr>
            <a:r>
              <a:rPr lang="en-US" sz="2400" dirty="0" smtClean="0"/>
              <a:t>If longer than 20 minutes, call parents</a:t>
            </a:r>
          </a:p>
          <a:p>
            <a:pPr eaLnBrk="1" hangingPunct="1">
              <a:defRPr/>
            </a:pPr>
            <a:r>
              <a:rPr lang="en-US" sz="2800" dirty="0" smtClean="0"/>
              <a:t>Scrapes and/or minor cuts</a:t>
            </a:r>
          </a:p>
          <a:p>
            <a:pPr lvl="1" eaLnBrk="1" hangingPunct="1">
              <a:defRPr/>
            </a:pPr>
            <a:r>
              <a:rPr lang="en-US" sz="2400" dirty="0" smtClean="0"/>
              <a:t>Wash, pressure, dressing</a:t>
            </a:r>
          </a:p>
          <a:p>
            <a:pPr lvl="1" eaLnBrk="1" hangingPunct="1">
              <a:defRPr/>
            </a:pPr>
            <a:r>
              <a:rPr lang="en-US" sz="2400" dirty="0" smtClean="0"/>
              <a:t>Call parents if bleeding persists</a:t>
            </a:r>
          </a:p>
          <a:p>
            <a:pPr eaLnBrk="1" hangingPunct="1">
              <a:lnSpc>
                <a:spcPct val="140000"/>
              </a:lnSpc>
              <a:defRPr/>
            </a:pPr>
            <a:endParaRPr lang="en-US" sz="2800" dirty="0" smtClean="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4294967295"/>
          </p:nvPr>
        </p:nvSpPr>
        <p:spPr>
          <a:xfrm>
            <a:off x="762000" y="914400"/>
            <a:ext cx="7772400" cy="2286000"/>
          </a:xfrm>
        </p:spPr>
        <p:txBody>
          <a:bodyPr/>
          <a:lstStyle/>
          <a:p>
            <a:pPr algn="ctr" eaLnBrk="1" hangingPunct="1">
              <a:buFont typeface="Wingdings" pitchFamily="2" charset="2"/>
              <a:buNone/>
              <a:defRPr/>
            </a:pPr>
            <a:r>
              <a:rPr lang="en-US" dirty="0" smtClean="0"/>
              <a:t>	Early and appropriate treatment of each bleeding episode is critical to minimize complications.</a:t>
            </a:r>
          </a:p>
        </p:txBody>
      </p:sp>
      <p:sp>
        <p:nvSpPr>
          <p:cNvPr id="46084" name="Rectangle 4"/>
          <p:cNvSpPr>
            <a:spLocks noGrp="1" noRot="1" noChangeArrowheads="1"/>
          </p:cNvSpPr>
          <p:nvPr>
            <p:ph type="title" idx="4294967295"/>
          </p:nvPr>
        </p:nvSpPr>
        <p:spPr>
          <a:xfrm>
            <a:off x="1143000" y="76200"/>
            <a:ext cx="8229600" cy="533400"/>
          </a:xfrm>
        </p:spPr>
        <p:txBody>
          <a:bodyPr>
            <a:normAutofit fontScale="90000"/>
          </a:bodyPr>
          <a:lstStyle/>
          <a:p>
            <a:pPr algn="l" eaLnBrk="1" hangingPunct="1">
              <a:defRPr/>
            </a:pPr>
            <a:r>
              <a:rPr lang="en-US" dirty="0" smtClean="0"/>
              <a:t>Treatment of Bleeding Episodes</a:t>
            </a:r>
          </a:p>
        </p:txBody>
      </p:sp>
      <p:sp>
        <p:nvSpPr>
          <p:cNvPr id="16387" name="Text Box 3"/>
          <p:cNvSpPr txBox="1">
            <a:spLocks noChangeArrowheads="1"/>
          </p:cNvSpPr>
          <p:nvPr/>
        </p:nvSpPr>
        <p:spPr bwMode="auto">
          <a:xfrm>
            <a:off x="381000" y="2974975"/>
            <a:ext cx="8305800" cy="1212850"/>
          </a:xfrm>
          <a:prstGeom prst="rect">
            <a:avLst/>
          </a:prstGeom>
          <a:noFill/>
          <a:ln w="25400">
            <a:solidFill>
              <a:srgbClr val="F3CA33"/>
            </a:solidFill>
            <a:miter lim="800000"/>
            <a:headEnd/>
            <a:tailEnd/>
          </a:ln>
        </p:spPr>
        <p:txBody>
          <a:bodyPr>
            <a:spAutoFit/>
          </a:bodyPr>
          <a:lstStyle/>
          <a:p>
            <a:pPr algn="ctr">
              <a:buClr>
                <a:srgbClr val="FFFF00"/>
              </a:buClr>
              <a:buSzPct val="80000"/>
              <a:buFont typeface="Wingdings" pitchFamily="2" charset="2"/>
              <a:buNone/>
            </a:pPr>
            <a:r>
              <a:rPr lang="en-US" sz="2400" dirty="0">
                <a:solidFill>
                  <a:srgbClr val="F3CA33"/>
                </a:solidFill>
                <a:latin typeface="Arial" charset="0"/>
              </a:rPr>
              <a:t>REPLACEMENT OF DEFICIENT CLOTTING FACTOR IS THE SINGLE MOST IMPORTANT STEP IN </a:t>
            </a:r>
          </a:p>
          <a:p>
            <a:pPr algn="ctr">
              <a:buClr>
                <a:srgbClr val="FFFF00"/>
              </a:buClr>
              <a:buSzPct val="80000"/>
              <a:buFont typeface="Wingdings" pitchFamily="2" charset="2"/>
              <a:buNone/>
            </a:pPr>
            <a:r>
              <a:rPr lang="en-US" sz="2400" dirty="0">
                <a:solidFill>
                  <a:srgbClr val="F3CA33"/>
                </a:solidFill>
                <a:latin typeface="Arial" charset="0"/>
              </a:rPr>
              <a:t>ANY INTERVENTION</a:t>
            </a:r>
            <a:endParaRPr lang="en-US" sz="2400" dirty="0">
              <a:latin typeface="Arial" charset="0"/>
            </a:endParaRPr>
          </a:p>
        </p:txBody>
      </p:sp>
      <p:sp>
        <p:nvSpPr>
          <p:cNvPr id="16389" name="Rectangle 5"/>
          <p:cNvSpPr>
            <a:spLocks noChangeArrowheads="1"/>
          </p:cNvSpPr>
          <p:nvPr/>
        </p:nvSpPr>
        <p:spPr bwMode="auto">
          <a:xfrm>
            <a:off x="13570" y="6156326"/>
            <a:ext cx="5181600" cy="274637"/>
          </a:xfrm>
          <a:prstGeom prst="rect">
            <a:avLst/>
          </a:prstGeom>
          <a:noFill/>
          <a:ln w="9525">
            <a:noFill/>
            <a:miter lim="800000"/>
            <a:headEnd/>
            <a:tailEnd/>
          </a:ln>
        </p:spPr>
        <p:txBody>
          <a:bodyPr>
            <a:spAutoFit/>
          </a:bodyPr>
          <a:lstStyle/>
          <a:p>
            <a:r>
              <a:rPr lang="en-US" sz="1200" dirty="0">
                <a:solidFill>
                  <a:srgbClr val="F3C768"/>
                </a:solidFill>
                <a:latin typeface="Arial" charset="0"/>
              </a:rPr>
              <a:t>Source:  Butler.  </a:t>
            </a:r>
            <a:r>
              <a:rPr lang="en-US" sz="1200" i="1" dirty="0">
                <a:solidFill>
                  <a:srgbClr val="F3C768"/>
                </a:solidFill>
                <a:latin typeface="Arial" charset="0"/>
              </a:rPr>
              <a:t>Basic Concepts of Hemophilia </a:t>
            </a:r>
            <a:r>
              <a:rPr lang="en-US" sz="1200" dirty="0">
                <a:solidFill>
                  <a:srgbClr val="F3C768"/>
                </a:solidFill>
                <a:latin typeface="Arial" charset="0"/>
              </a:rPr>
              <a:t>2001; 3; 3.</a:t>
            </a:r>
          </a:p>
        </p:txBody>
      </p:sp>
      <p:sp>
        <p:nvSpPr>
          <p:cNvPr id="2" name="TextBox 1"/>
          <p:cNvSpPr txBox="1"/>
          <p:nvPr/>
        </p:nvSpPr>
        <p:spPr>
          <a:xfrm>
            <a:off x="762000" y="4648200"/>
            <a:ext cx="777240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eaLnBrk="1" hangingPunct="1">
              <a:defRPr/>
            </a:pPr>
            <a:r>
              <a:rPr lang="en-US" dirty="0" smtClean="0">
                <a:latin typeface="+mn-lt"/>
              </a:rPr>
              <a:t>The recognition </a:t>
            </a:r>
            <a:r>
              <a:rPr lang="en-US" dirty="0">
                <a:latin typeface="+mn-lt"/>
              </a:rPr>
              <a:t>of bleeding </a:t>
            </a:r>
            <a:r>
              <a:rPr lang="en-US" dirty="0" smtClean="0">
                <a:latin typeface="+mn-lt"/>
              </a:rPr>
              <a:t>episodes and treating bleeds as early as possible can help prevent complications such as the lost of range of motion, arthritis and muscle atrophy</a:t>
            </a:r>
            <a:endParaRPr lang="en-US" dirty="0">
              <a:latin typeface="+mn-l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rrowheads="1"/>
          </p:cNvSpPr>
          <p:nvPr>
            <p:ph type="title"/>
          </p:nvPr>
        </p:nvSpPr>
        <p:spPr/>
        <p:txBody>
          <a:bodyPr>
            <a:normAutofit fontScale="90000"/>
          </a:bodyPr>
          <a:lstStyle/>
          <a:p>
            <a:pPr algn="l" eaLnBrk="1" hangingPunct="1">
              <a:defRPr/>
            </a:pPr>
            <a:r>
              <a:rPr lang="en-US" dirty="0" smtClean="0"/>
              <a:t>Factor Administration</a:t>
            </a:r>
          </a:p>
        </p:txBody>
      </p:sp>
      <p:pic>
        <p:nvPicPr>
          <p:cNvPr id="17412" name="Picture 6" descr="IMG_7140"/>
          <p:cNvPicPr>
            <a:picLocks noGrp="1" noChangeAspect="1" noChangeArrowheads="1"/>
          </p:cNvPicPr>
          <p:nvPr>
            <p:ph sz="half" idx="1"/>
          </p:nvPr>
        </p:nvPicPr>
        <p:blipFill>
          <a:blip r:embed="rId3" cstate="print"/>
          <a:stretch>
            <a:fillRect/>
          </a:stretch>
        </p:blipFill>
        <p:spPr>
          <a:xfrm>
            <a:off x="533400" y="914400"/>
            <a:ext cx="3579358" cy="2383536"/>
          </a:xfrm>
        </p:spPr>
      </p:pic>
      <p:sp>
        <p:nvSpPr>
          <p:cNvPr id="122883" name="Rectangle 3"/>
          <p:cNvSpPr>
            <a:spLocks noGrp="1" noChangeArrowheads="1"/>
          </p:cNvSpPr>
          <p:nvPr>
            <p:ph sz="half" idx="2"/>
          </p:nvPr>
        </p:nvSpPr>
        <p:spPr/>
        <p:txBody>
          <a:bodyPr>
            <a:normAutofit lnSpcReduction="10000"/>
          </a:bodyPr>
          <a:lstStyle/>
          <a:p>
            <a:pPr eaLnBrk="1" hangingPunct="1">
              <a:defRPr/>
            </a:pPr>
            <a:r>
              <a:rPr lang="en-US" sz="2800" dirty="0" smtClean="0"/>
              <a:t>Factor concentrate is administered </a:t>
            </a:r>
            <a:r>
              <a:rPr lang="en-US" dirty="0" smtClean="0"/>
              <a:t>i</a:t>
            </a:r>
            <a:r>
              <a:rPr lang="en-US" sz="2800" dirty="0" smtClean="0"/>
              <a:t>ntravenously (IV)</a:t>
            </a:r>
          </a:p>
          <a:p>
            <a:pPr eaLnBrk="1" hangingPunct="1">
              <a:defRPr/>
            </a:pPr>
            <a:r>
              <a:rPr lang="en-US" sz="2800" dirty="0" smtClean="0"/>
              <a:t>It should be administered as close to the time of the bleed as possible</a:t>
            </a:r>
          </a:p>
          <a:p>
            <a:pPr eaLnBrk="1" hangingPunct="1">
              <a:defRPr/>
            </a:pPr>
            <a:r>
              <a:rPr lang="en-US" sz="2800" dirty="0" smtClean="0"/>
              <a:t>In </a:t>
            </a:r>
            <a:r>
              <a:rPr lang="en-US" u="sng" dirty="0" smtClean="0">
                <a:solidFill>
                  <a:srgbClr val="C00000"/>
                </a:solidFill>
              </a:rPr>
              <a:t>{insert child’s name}</a:t>
            </a:r>
            <a:r>
              <a:rPr lang="en-US" sz="2800" dirty="0" smtClean="0">
                <a:solidFill>
                  <a:srgbClr val="C00000"/>
                </a:solidFill>
              </a:rPr>
              <a:t>, </a:t>
            </a:r>
            <a:r>
              <a:rPr lang="en-US" sz="2800" dirty="0" smtClean="0"/>
              <a:t>factor is administered through </a:t>
            </a:r>
            <a:r>
              <a:rPr lang="en-US" sz="2800" u="sng" dirty="0" smtClean="0">
                <a:solidFill>
                  <a:srgbClr val="C00000"/>
                </a:solidFill>
              </a:rPr>
              <a:t>{port or through a peripheral stick in his arm}</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429000"/>
            <a:ext cx="2105740" cy="2819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p:nvPr>
        </p:nvSpPr>
        <p:spPr>
          <a:xfrm>
            <a:off x="1143000" y="0"/>
            <a:ext cx="7772400" cy="533400"/>
          </a:xfrm>
        </p:spPr>
        <p:txBody>
          <a:bodyPr>
            <a:normAutofit fontScale="90000"/>
          </a:bodyPr>
          <a:lstStyle/>
          <a:p>
            <a:pPr algn="l" eaLnBrk="1" hangingPunct="1">
              <a:defRPr/>
            </a:pPr>
            <a:r>
              <a:rPr lang="en-US" dirty="0" smtClean="0"/>
              <a:t>What Does All This Mean in the School Setting?</a:t>
            </a:r>
          </a:p>
        </p:txBody>
      </p:sp>
      <p:sp>
        <p:nvSpPr>
          <p:cNvPr id="55299" name="Rectangle 3"/>
          <p:cNvSpPr>
            <a:spLocks noGrp="1" noChangeArrowheads="1"/>
          </p:cNvSpPr>
          <p:nvPr>
            <p:ph idx="1"/>
          </p:nvPr>
        </p:nvSpPr>
        <p:spPr>
          <a:xfrm>
            <a:off x="457200" y="990600"/>
            <a:ext cx="8305800" cy="5135563"/>
          </a:xfrm>
        </p:spPr>
        <p:txBody>
          <a:bodyPr>
            <a:normAutofit/>
          </a:bodyPr>
          <a:lstStyle/>
          <a:p>
            <a:pPr eaLnBrk="1" hangingPunct="1">
              <a:lnSpc>
                <a:spcPct val="90000"/>
              </a:lnSpc>
              <a:defRPr/>
            </a:pPr>
            <a:r>
              <a:rPr lang="en-US" dirty="0" smtClean="0"/>
              <a:t>Parents should notify the appropriate medical staff at the school about their child</a:t>
            </a:r>
          </a:p>
          <a:p>
            <a:pPr eaLnBrk="1" hangingPunct="1">
              <a:lnSpc>
                <a:spcPct val="90000"/>
              </a:lnSpc>
              <a:defRPr/>
            </a:pPr>
            <a:r>
              <a:rPr lang="en-US" dirty="0" smtClean="0"/>
              <a:t>Classroom teachers, PE/Gym teachers, playground supervisors should be aware that there is a child with hemophilia under their supervision</a:t>
            </a:r>
          </a:p>
          <a:p>
            <a:pPr eaLnBrk="1" hangingPunct="1">
              <a:lnSpc>
                <a:spcPct val="90000"/>
              </a:lnSpc>
              <a:defRPr/>
            </a:pPr>
            <a:r>
              <a:rPr lang="en-US" dirty="0" smtClean="0"/>
              <a:t>A care plan should be made with the medical staff, school personnel and parents</a:t>
            </a:r>
          </a:p>
          <a:p>
            <a:pPr eaLnBrk="1" hangingPunct="1">
              <a:lnSpc>
                <a:spcPct val="90000"/>
              </a:lnSpc>
              <a:defRPr/>
            </a:pPr>
            <a:r>
              <a:rPr lang="en-US" dirty="0" smtClean="0"/>
              <a:t>Key people should be made aware of the plan</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Prophylaxis (or </a:t>
            </a:r>
            <a:r>
              <a:rPr lang="en-US" dirty="0" err="1" smtClean="0"/>
              <a:t>prophy</a:t>
            </a:r>
            <a:r>
              <a:rPr lang="en-US" dirty="0" smtClean="0"/>
              <a:t>)</a:t>
            </a:r>
            <a:endParaRPr lang="en-US" dirty="0"/>
          </a:p>
        </p:txBody>
      </p:sp>
      <p:sp>
        <p:nvSpPr>
          <p:cNvPr id="3" name="Content Placeholder 2"/>
          <p:cNvSpPr>
            <a:spLocks noGrp="1"/>
          </p:cNvSpPr>
          <p:nvPr>
            <p:ph sz="half" idx="1"/>
          </p:nvPr>
        </p:nvSpPr>
        <p:spPr>
          <a:xfrm>
            <a:off x="457200" y="2362200"/>
            <a:ext cx="4038600" cy="3687763"/>
          </a:xfrm>
        </p:spPr>
        <p:txBody>
          <a:bodyPr>
            <a:normAutofit fontScale="70000" lnSpcReduction="20000"/>
          </a:bodyPr>
          <a:lstStyle/>
          <a:p>
            <a:pPr marL="0" indent="0">
              <a:buNone/>
            </a:pPr>
            <a:r>
              <a:rPr lang="en-US" dirty="0" smtClean="0"/>
              <a:t>There </a:t>
            </a:r>
            <a:r>
              <a:rPr lang="en-US" dirty="0"/>
              <a:t>are two types of prophylaxis:</a:t>
            </a:r>
          </a:p>
          <a:p>
            <a:r>
              <a:rPr lang="en-US" dirty="0"/>
              <a:t>Primary – This type of treatment is usually started in young children to reduce or prevent joint disease and it is continued indefinitely.</a:t>
            </a:r>
          </a:p>
          <a:p>
            <a:r>
              <a:rPr lang="en-US" dirty="0"/>
              <a:t>Secondary – This type of prophylaxis is usually short term and it is started when a bleed has occurred and continued on a regular schedule for a defined period of time.</a:t>
            </a:r>
          </a:p>
        </p:txBody>
      </p:sp>
      <p:sp>
        <p:nvSpPr>
          <p:cNvPr id="7" name="Content Placeholder 6"/>
          <p:cNvSpPr>
            <a:spLocks noGrp="1"/>
          </p:cNvSpPr>
          <p:nvPr>
            <p:ph sz="half" idx="2"/>
          </p:nvPr>
        </p:nvSpPr>
        <p:spPr>
          <a:xfrm>
            <a:off x="4648200" y="2362200"/>
            <a:ext cx="4038600" cy="3763963"/>
          </a:xfrm>
        </p:spPr>
        <p:txBody>
          <a:bodyPr>
            <a:normAutofit fontScale="70000" lnSpcReduction="20000"/>
          </a:bodyPr>
          <a:lstStyle/>
          <a:p>
            <a:pPr marL="0" indent="0">
              <a:buNone/>
            </a:pPr>
            <a:r>
              <a:rPr lang="en-US" dirty="0"/>
              <a:t>Advantages:</a:t>
            </a:r>
          </a:p>
          <a:p>
            <a:r>
              <a:rPr lang="en-US" dirty="0"/>
              <a:t>Reduced risk of joint damage</a:t>
            </a:r>
          </a:p>
          <a:p>
            <a:r>
              <a:rPr lang="en-US" dirty="0"/>
              <a:t>Ability to participate in sports and other physical activities</a:t>
            </a:r>
          </a:p>
          <a:p>
            <a:r>
              <a:rPr lang="en-US" dirty="0"/>
              <a:t>Reduced risk of spontaneous </a:t>
            </a:r>
            <a:r>
              <a:rPr lang="en-US" dirty="0" smtClean="0"/>
              <a:t>bleeding</a:t>
            </a:r>
          </a:p>
          <a:p>
            <a:pPr marL="0" indent="0">
              <a:buNone/>
            </a:pPr>
            <a:r>
              <a:rPr lang="en-US" u="sng" dirty="0" smtClean="0">
                <a:solidFill>
                  <a:srgbClr val="FF0000"/>
                </a:solidFill>
              </a:rPr>
              <a:t>{Insert Child’s Name} is on {fill in the blank} </a:t>
            </a:r>
            <a:r>
              <a:rPr lang="en-US" u="sng" dirty="0" err="1" smtClean="0">
                <a:solidFill>
                  <a:srgbClr val="FF0000"/>
                </a:solidFill>
              </a:rPr>
              <a:t>prophy</a:t>
            </a:r>
            <a:r>
              <a:rPr lang="en-US" u="sng" dirty="0" smtClean="0">
                <a:solidFill>
                  <a:srgbClr val="FF0000"/>
                </a:solidFill>
              </a:rPr>
              <a:t> schedule</a:t>
            </a:r>
            <a:endParaRPr lang="en-US" u="sng" dirty="0">
              <a:solidFill>
                <a:srgbClr val="FF0000"/>
              </a:solidFill>
            </a:endParaRPr>
          </a:p>
        </p:txBody>
      </p:sp>
      <p:sp>
        <p:nvSpPr>
          <p:cNvPr id="9" name="TextBox 8"/>
          <p:cNvSpPr txBox="1"/>
          <p:nvPr/>
        </p:nvSpPr>
        <p:spPr>
          <a:xfrm>
            <a:off x="609600" y="1143000"/>
            <a:ext cx="8229600" cy="646331"/>
          </a:xfrm>
          <a:prstGeom prst="rect">
            <a:avLst/>
          </a:prstGeom>
          <a:noFill/>
          <a:ln>
            <a:solidFill>
              <a:schemeClr val="accent1"/>
            </a:solidFill>
          </a:ln>
        </p:spPr>
        <p:txBody>
          <a:bodyPr wrap="square" rtlCol="0">
            <a:spAutoFit/>
          </a:bodyPr>
          <a:lstStyle/>
          <a:p>
            <a:pPr marL="0" indent="0">
              <a:buNone/>
            </a:pPr>
            <a:r>
              <a:rPr lang="en-US" dirty="0">
                <a:latin typeface="+mn-lt"/>
              </a:rPr>
              <a:t>People on prophylaxis infuse their treatment on a regular schedule to prevent bleeds from occurring. Prophylaxis is recommended for children with severe hemophilia</a:t>
            </a:r>
            <a:r>
              <a:rPr lang="en-US" dirty="0" smtClean="0">
                <a:latin typeface="+mn-lt"/>
              </a:rPr>
              <a:t>.</a:t>
            </a:r>
            <a:endParaRPr lang="en-US" dirty="0">
              <a:latin typeface="+mn-lt"/>
            </a:endParaRPr>
          </a:p>
        </p:txBody>
      </p:sp>
    </p:spTree>
    <p:extLst>
      <p:ext uri="{BB962C8B-B14F-4D97-AF65-F5344CB8AC3E}">
        <p14:creationId xmlns:p14="http://schemas.microsoft.com/office/powerpoint/2010/main" val="3010906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normAutofit fontScale="90000"/>
          </a:bodyPr>
          <a:lstStyle/>
          <a:p>
            <a:pPr algn="l" eaLnBrk="1" hangingPunct="1">
              <a:defRPr/>
            </a:pPr>
            <a:r>
              <a:rPr lang="en-US" dirty="0" smtClean="0"/>
              <a:t>How Does the Child Handle School?</a:t>
            </a:r>
          </a:p>
        </p:txBody>
      </p:sp>
      <p:sp>
        <p:nvSpPr>
          <p:cNvPr id="56323" name="Rectangle 3"/>
          <p:cNvSpPr>
            <a:spLocks noGrp="1" noChangeArrowheads="1"/>
          </p:cNvSpPr>
          <p:nvPr>
            <p:ph sz="half" idx="1"/>
          </p:nvPr>
        </p:nvSpPr>
        <p:spPr/>
        <p:txBody>
          <a:bodyPr>
            <a:normAutofit lnSpcReduction="10000"/>
          </a:bodyPr>
          <a:lstStyle/>
          <a:p>
            <a:pPr eaLnBrk="1" hangingPunct="1">
              <a:defRPr/>
            </a:pPr>
            <a:r>
              <a:rPr lang="en-US" dirty="0" smtClean="0"/>
              <a:t>Should not be treated differently than any other child in the classroom</a:t>
            </a:r>
          </a:p>
          <a:p>
            <a:pPr eaLnBrk="1" hangingPunct="1">
              <a:defRPr/>
            </a:pPr>
            <a:r>
              <a:rPr lang="en-US" dirty="0" smtClean="0"/>
              <a:t>Leave it up to the parents and/or the child to share with others that he has hemophilia</a:t>
            </a:r>
          </a:p>
          <a:p>
            <a:pPr eaLnBrk="1" hangingPunct="1">
              <a:defRPr/>
            </a:pPr>
            <a:r>
              <a:rPr lang="en-US" dirty="0" smtClean="0"/>
              <a:t>There are no learning disabilities that are associated with hemophilia</a:t>
            </a:r>
          </a:p>
          <a:p>
            <a:pPr eaLnBrk="1" hangingPunct="1">
              <a:defRPr/>
            </a:pPr>
            <a:endParaRPr lang="en-US" dirty="0" smtClean="0"/>
          </a:p>
          <a:p>
            <a:pPr eaLnBrk="1" hangingPunct="1">
              <a:defRPr/>
            </a:pPr>
            <a:endParaRPr lang="en-US" dirty="0" smtClean="0"/>
          </a:p>
        </p:txBody>
      </p:sp>
      <p:sp>
        <p:nvSpPr>
          <p:cNvPr id="2" name="Content Placeholder 1"/>
          <p:cNvSpPr>
            <a:spLocks noGrp="1"/>
          </p:cNvSpPr>
          <p:nvPr>
            <p:ph sz="half" idx="2"/>
          </p:nvPr>
        </p:nvSpPr>
        <p:spPr/>
        <p:txBody>
          <a:bodyPr>
            <a:normAutofit lnSpcReduction="10000"/>
          </a:bodyPr>
          <a:lstStyle/>
          <a:p>
            <a:r>
              <a:rPr lang="en-US" u="sng" dirty="0">
                <a:solidFill>
                  <a:srgbClr val="C00000"/>
                </a:solidFill>
              </a:rPr>
              <a:t>{Insert child’s name} </a:t>
            </a:r>
            <a:r>
              <a:rPr lang="en-US" dirty="0"/>
              <a:t>could have frequent </a:t>
            </a:r>
            <a:r>
              <a:rPr lang="en-US" dirty="0" smtClean="0"/>
              <a:t>absences</a:t>
            </a:r>
          </a:p>
          <a:p>
            <a:pPr lvl="1"/>
            <a:r>
              <a:rPr lang="en-US" dirty="0" smtClean="0"/>
              <a:t>Hard to catch up</a:t>
            </a:r>
          </a:p>
          <a:p>
            <a:pPr lvl="1"/>
            <a:r>
              <a:rPr lang="en-US" dirty="0" smtClean="0"/>
              <a:t>Hard for peers to understand</a:t>
            </a:r>
          </a:p>
          <a:p>
            <a:r>
              <a:rPr lang="en-US" dirty="0" smtClean="0"/>
              <a:t>Pain</a:t>
            </a:r>
          </a:p>
          <a:p>
            <a:pPr lvl="1"/>
            <a:r>
              <a:rPr lang="en-US" dirty="0" smtClean="0"/>
              <a:t>Could have acute or chronic pain</a:t>
            </a:r>
          </a:p>
          <a:p>
            <a:pPr lvl="1"/>
            <a:r>
              <a:rPr lang="en-US" dirty="0" smtClean="0"/>
              <a:t>Medication side effects</a:t>
            </a:r>
          </a:p>
          <a:p>
            <a:endParaRPr lang="en-US" dirty="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p:txBody>
          <a:bodyPr>
            <a:normAutofit fontScale="90000"/>
          </a:bodyPr>
          <a:lstStyle/>
          <a:p>
            <a:pPr algn="l" eaLnBrk="1" hangingPunct="1">
              <a:defRPr/>
            </a:pPr>
            <a:r>
              <a:rPr lang="en-US" dirty="0" smtClean="0"/>
              <a:t>Activities</a:t>
            </a:r>
          </a:p>
        </p:txBody>
      </p:sp>
      <p:sp>
        <p:nvSpPr>
          <p:cNvPr id="57347" name="Rectangle 3"/>
          <p:cNvSpPr>
            <a:spLocks noGrp="1" noChangeArrowheads="1"/>
          </p:cNvSpPr>
          <p:nvPr>
            <p:ph idx="1"/>
          </p:nvPr>
        </p:nvSpPr>
        <p:spPr>
          <a:xfrm>
            <a:off x="457200" y="990600"/>
            <a:ext cx="8229600" cy="5135563"/>
          </a:xfrm>
        </p:spPr>
        <p:txBody>
          <a:bodyPr>
            <a:normAutofit/>
          </a:bodyPr>
          <a:lstStyle/>
          <a:p>
            <a:pPr eaLnBrk="1" hangingPunct="1">
              <a:defRPr/>
            </a:pPr>
            <a:r>
              <a:rPr lang="en-US" dirty="0" smtClean="0"/>
              <a:t>Unless recovering from a bleeding episode</a:t>
            </a:r>
          </a:p>
          <a:p>
            <a:pPr lvl="1" eaLnBrk="1" hangingPunct="1">
              <a:defRPr/>
            </a:pPr>
            <a:r>
              <a:rPr lang="en-US" dirty="0" smtClean="0"/>
              <a:t>Should participate in regular gym class</a:t>
            </a:r>
          </a:p>
          <a:p>
            <a:pPr lvl="1" eaLnBrk="1" hangingPunct="1">
              <a:defRPr/>
            </a:pPr>
            <a:r>
              <a:rPr lang="en-US" dirty="0" smtClean="0"/>
              <a:t>Should go on all planned field trips</a:t>
            </a:r>
          </a:p>
          <a:p>
            <a:pPr lvl="1" eaLnBrk="1" hangingPunct="1">
              <a:defRPr/>
            </a:pPr>
            <a:r>
              <a:rPr lang="en-US" dirty="0" smtClean="0"/>
              <a:t>Should play at recess with classmates</a:t>
            </a:r>
          </a:p>
          <a:p>
            <a:pPr>
              <a:defRPr/>
            </a:pPr>
            <a:r>
              <a:rPr lang="en-US" dirty="0" smtClean="0"/>
              <a:t>Some activities restrictions</a:t>
            </a:r>
          </a:p>
          <a:p>
            <a:pPr lvl="1">
              <a:defRPr/>
            </a:pPr>
            <a:r>
              <a:rPr lang="en-US" dirty="0" smtClean="0"/>
              <a:t>No contact sports</a:t>
            </a:r>
          </a:p>
          <a:p>
            <a:pPr lvl="1">
              <a:defRPr/>
            </a:pPr>
            <a:r>
              <a:rPr lang="en-US" dirty="0" smtClean="0"/>
              <a:t>May need immobilization during or after a bleed</a:t>
            </a:r>
          </a:p>
          <a:p>
            <a:pPr lvl="1">
              <a:defRPr/>
            </a:pPr>
            <a:r>
              <a:rPr lang="en-US" dirty="0" smtClean="0"/>
              <a:t>May need some alternative activities for inclusion in physical education, recess, etc.</a:t>
            </a:r>
          </a:p>
          <a:p>
            <a:pPr lvl="1" eaLnBrk="1" hangingPunct="1">
              <a:defRPr/>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p:txBody>
          <a:bodyPr>
            <a:normAutofit fontScale="90000"/>
          </a:bodyPr>
          <a:lstStyle/>
          <a:p>
            <a:pPr algn="l" eaLnBrk="1" hangingPunct="1">
              <a:defRPr/>
            </a:pPr>
            <a:r>
              <a:rPr lang="en-US" dirty="0" smtClean="0"/>
              <a:t>Bleeding at School</a:t>
            </a:r>
          </a:p>
        </p:txBody>
      </p:sp>
      <p:sp>
        <p:nvSpPr>
          <p:cNvPr id="60419" name="Rectangle 3"/>
          <p:cNvSpPr>
            <a:spLocks noGrp="1" noChangeArrowheads="1"/>
          </p:cNvSpPr>
          <p:nvPr>
            <p:ph sz="half" idx="1"/>
          </p:nvPr>
        </p:nvSpPr>
        <p:spPr/>
        <p:txBody>
          <a:bodyPr>
            <a:normAutofit lnSpcReduction="10000"/>
          </a:bodyPr>
          <a:lstStyle/>
          <a:p>
            <a:pPr>
              <a:defRPr/>
            </a:pPr>
            <a:r>
              <a:rPr lang="en-US" dirty="0"/>
              <a:t>If a child says he is having a bleed or is limping or not using an </a:t>
            </a:r>
            <a:r>
              <a:rPr lang="en-US" dirty="0" smtClean="0"/>
              <a:t>arm</a:t>
            </a:r>
            <a:endParaRPr lang="en-US" dirty="0"/>
          </a:p>
          <a:p>
            <a:pPr lvl="1">
              <a:defRPr/>
            </a:pPr>
            <a:r>
              <a:rPr lang="en-US" b="1" dirty="0">
                <a:solidFill>
                  <a:srgbClr val="C00000"/>
                </a:solidFill>
              </a:rPr>
              <a:t>Contact parents immediately</a:t>
            </a:r>
          </a:p>
          <a:p>
            <a:pPr lvl="1">
              <a:defRPr/>
            </a:pPr>
            <a:r>
              <a:rPr lang="en-US" dirty="0"/>
              <a:t>Have the child elevate the body part that is bleeding</a:t>
            </a:r>
          </a:p>
          <a:p>
            <a:pPr lvl="1">
              <a:defRPr/>
            </a:pPr>
            <a:r>
              <a:rPr lang="en-US" dirty="0"/>
              <a:t>Apply ice to the area</a:t>
            </a:r>
          </a:p>
          <a:p>
            <a:pPr lvl="1">
              <a:defRPr/>
            </a:pPr>
            <a:r>
              <a:rPr lang="en-US" dirty="0"/>
              <a:t>Remember, the child can feel a bleed before there are any outward </a:t>
            </a:r>
            <a:r>
              <a:rPr lang="en-US" dirty="0" smtClean="0"/>
              <a:t>signs</a:t>
            </a:r>
            <a:endParaRPr lang="en-US" dirty="0"/>
          </a:p>
        </p:txBody>
      </p:sp>
      <p:sp>
        <p:nvSpPr>
          <p:cNvPr id="2" name="Content Placeholder 1"/>
          <p:cNvSpPr>
            <a:spLocks noGrp="1"/>
          </p:cNvSpPr>
          <p:nvPr>
            <p:ph sz="half" idx="2"/>
          </p:nvPr>
        </p:nvSpPr>
        <p:spPr/>
        <p:txBody>
          <a:bodyPr>
            <a:normAutofit lnSpcReduction="10000"/>
          </a:bodyPr>
          <a:lstStyle/>
          <a:p>
            <a:pPr>
              <a:defRPr/>
            </a:pPr>
            <a:r>
              <a:rPr lang="en-US" dirty="0"/>
              <a:t>Superficial cuts or scrapes</a:t>
            </a:r>
          </a:p>
          <a:p>
            <a:pPr lvl="1">
              <a:defRPr/>
            </a:pPr>
            <a:r>
              <a:rPr lang="en-US" dirty="0"/>
              <a:t>Wash the area with an antiseptic soap</a:t>
            </a:r>
          </a:p>
          <a:p>
            <a:pPr lvl="1">
              <a:defRPr/>
            </a:pPr>
            <a:r>
              <a:rPr lang="en-US" dirty="0"/>
              <a:t>Apply firm pressure</a:t>
            </a:r>
          </a:p>
          <a:p>
            <a:pPr lvl="1">
              <a:defRPr/>
            </a:pPr>
            <a:r>
              <a:rPr lang="en-US" dirty="0"/>
              <a:t>Apply a dressing </a:t>
            </a:r>
          </a:p>
          <a:p>
            <a:pPr lvl="1">
              <a:defRPr/>
            </a:pPr>
            <a:r>
              <a:rPr lang="en-US" dirty="0"/>
              <a:t>Contact parents if bleeding persists</a:t>
            </a:r>
          </a:p>
          <a:p>
            <a:pPr>
              <a:defRPr/>
            </a:pPr>
            <a:r>
              <a:rPr lang="en-US" dirty="0"/>
              <a:t>Could have bleeding at port site</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rrowheads="1"/>
          </p:cNvSpPr>
          <p:nvPr>
            <p:ph type="title" idx="4294967295"/>
          </p:nvPr>
        </p:nvSpPr>
        <p:spPr>
          <a:xfrm>
            <a:off x="1219200" y="0"/>
            <a:ext cx="8229600" cy="609600"/>
          </a:xfrm>
        </p:spPr>
        <p:txBody>
          <a:bodyPr>
            <a:normAutofit fontScale="90000"/>
          </a:bodyPr>
          <a:lstStyle/>
          <a:p>
            <a:pPr algn="l" eaLnBrk="1" hangingPunct="1">
              <a:defRPr/>
            </a:pPr>
            <a:r>
              <a:rPr lang="en-US" dirty="0" smtClean="0"/>
              <a:t>Meet {Insert Child’s Name}</a:t>
            </a:r>
          </a:p>
        </p:txBody>
      </p:sp>
      <p:sp>
        <p:nvSpPr>
          <p:cNvPr id="104452" name="Rectangle 4"/>
          <p:cNvSpPr>
            <a:spLocks noGrp="1" noChangeArrowheads="1"/>
          </p:cNvSpPr>
          <p:nvPr>
            <p:ph type="body" sz="half" idx="4294967295"/>
          </p:nvPr>
        </p:nvSpPr>
        <p:spPr>
          <a:xfrm>
            <a:off x="152400" y="1066800"/>
            <a:ext cx="4038600" cy="4525963"/>
          </a:xfrm>
        </p:spPr>
        <p:txBody>
          <a:bodyPr/>
          <a:lstStyle/>
          <a:p>
            <a:pPr eaLnBrk="1" hangingPunct="1">
              <a:defRPr/>
            </a:pPr>
            <a:r>
              <a:rPr lang="en-US" sz="2400" dirty="0" smtClean="0"/>
              <a:t>Age </a:t>
            </a:r>
          </a:p>
          <a:p>
            <a:pPr eaLnBrk="1" hangingPunct="1">
              <a:defRPr/>
            </a:pPr>
            <a:r>
              <a:rPr lang="en-US" sz="2400" dirty="0" smtClean="0"/>
              <a:t>List siblings, names, ages, grade or school names</a:t>
            </a:r>
            <a:endParaRPr lang="en-US" sz="2400" dirty="0"/>
          </a:p>
          <a:p>
            <a:pPr eaLnBrk="1" hangingPunct="1">
              <a:defRPr/>
            </a:pPr>
            <a:r>
              <a:rPr lang="en-US" sz="2400" dirty="0" smtClean="0"/>
              <a:t>LIST DIAGNOSIS</a:t>
            </a:r>
            <a:br>
              <a:rPr lang="en-US" sz="2400" dirty="0" smtClean="0"/>
            </a:br>
            <a:r>
              <a:rPr lang="en-US" sz="2400" dirty="0" smtClean="0"/>
              <a:t>i.e. Has severe Hemophilia A with a history of an inhibitor</a:t>
            </a:r>
          </a:p>
          <a:p>
            <a:pPr eaLnBrk="1" hangingPunct="1">
              <a:defRPr/>
            </a:pPr>
            <a:r>
              <a:rPr lang="en-US" sz="2400" dirty="0" smtClean="0"/>
              <a:t>LIST HOW FACTOR IS GIVEN</a:t>
            </a:r>
            <a:br>
              <a:rPr lang="en-US" sz="2400" dirty="0" smtClean="0"/>
            </a:br>
            <a:r>
              <a:rPr lang="en-US" sz="2400" dirty="0" smtClean="0"/>
              <a:t>i.e. Has a port – venous access to infuse factor</a:t>
            </a:r>
          </a:p>
          <a:p>
            <a:pPr eaLnBrk="1" hangingPunct="1">
              <a:defRPr/>
            </a:pPr>
            <a:r>
              <a:rPr lang="en-US" sz="2400" dirty="0" smtClean="0"/>
              <a:t>Developmentally on target</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US" dirty="0" smtClean="0"/>
              <a:t>Hemophilia and {Insert Your Child’s Name} at School	</a:t>
            </a:r>
          </a:p>
        </p:txBody>
      </p:sp>
      <p:sp>
        <p:nvSpPr>
          <p:cNvPr id="2051" name="Rectangle 3"/>
          <p:cNvSpPr>
            <a:spLocks noGrp="1" noChangeArrowheads="1"/>
          </p:cNvSpPr>
          <p:nvPr>
            <p:ph type="subTitle" idx="1"/>
          </p:nvPr>
        </p:nvSpPr>
        <p:spPr>
          <a:xfrm>
            <a:off x="2438400" y="4114800"/>
            <a:ext cx="6400800" cy="1752600"/>
          </a:xfrm>
        </p:spPr>
        <p:txBody>
          <a:bodyPr>
            <a:normAutofit lnSpcReduction="10000"/>
          </a:bodyPr>
          <a:lstStyle/>
          <a:p>
            <a:pPr algn="r" eaLnBrk="1" hangingPunct="1">
              <a:lnSpc>
                <a:spcPct val="80000"/>
              </a:lnSpc>
              <a:defRPr/>
            </a:pPr>
            <a:r>
              <a:rPr lang="en-US" sz="1600" i="1" dirty="0" smtClean="0"/>
              <a:t>Developed by:</a:t>
            </a:r>
          </a:p>
          <a:p>
            <a:pPr algn="r" eaLnBrk="1" hangingPunct="1">
              <a:lnSpc>
                <a:spcPct val="80000"/>
              </a:lnSpc>
              <a:defRPr/>
            </a:pPr>
            <a:r>
              <a:rPr lang="en-US" sz="2000" b="1" dirty="0" smtClean="0"/>
              <a:t>Hemophilia Federation of America</a:t>
            </a:r>
          </a:p>
          <a:p>
            <a:pPr algn="r">
              <a:lnSpc>
                <a:spcPct val="80000"/>
              </a:lnSpc>
              <a:defRPr/>
            </a:pPr>
            <a:r>
              <a:rPr lang="en-US" sz="2000" dirty="0"/>
              <a:t>210 7th St SE Suite 200 </a:t>
            </a:r>
            <a:r>
              <a:rPr lang="en-US" sz="2000" dirty="0" smtClean="0"/>
              <a:t>B</a:t>
            </a:r>
          </a:p>
          <a:p>
            <a:pPr algn="r">
              <a:lnSpc>
                <a:spcPct val="80000"/>
              </a:lnSpc>
              <a:defRPr/>
            </a:pPr>
            <a:r>
              <a:rPr lang="en-US" sz="2000" dirty="0" smtClean="0"/>
              <a:t>Washington </a:t>
            </a:r>
            <a:r>
              <a:rPr lang="en-US" sz="2000" dirty="0"/>
              <a:t>DC </a:t>
            </a:r>
            <a:r>
              <a:rPr lang="en-US" sz="2000" dirty="0" smtClean="0"/>
              <a:t>20003</a:t>
            </a:r>
          </a:p>
          <a:p>
            <a:pPr algn="r">
              <a:lnSpc>
                <a:spcPct val="80000"/>
              </a:lnSpc>
              <a:defRPr/>
            </a:pPr>
            <a:r>
              <a:rPr lang="en-US" sz="2000" dirty="0" smtClean="0"/>
              <a:t>202-675-6984 </a:t>
            </a:r>
          </a:p>
          <a:p>
            <a:pPr algn="r">
              <a:lnSpc>
                <a:spcPct val="80000"/>
              </a:lnSpc>
              <a:defRPr/>
            </a:pPr>
            <a:r>
              <a:rPr lang="en-US" sz="2000" u="sng" dirty="0" smtClean="0"/>
              <a:t>www.hemophiliafed.org</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4267200"/>
            <a:ext cx="2686050" cy="170497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rrowheads="1"/>
          </p:cNvSpPr>
          <p:nvPr>
            <p:ph type="title"/>
          </p:nvPr>
        </p:nvSpPr>
        <p:spPr/>
        <p:txBody>
          <a:bodyPr>
            <a:noAutofit/>
          </a:bodyPr>
          <a:lstStyle/>
          <a:p>
            <a:pPr algn="l" eaLnBrk="1" hangingPunct="1">
              <a:defRPr/>
            </a:pPr>
            <a:r>
              <a:rPr lang="en-US" sz="3600" dirty="0" smtClean="0"/>
              <a:t>Things to Consider regarding {insert child’s name}</a:t>
            </a:r>
          </a:p>
        </p:txBody>
      </p:sp>
      <p:sp>
        <p:nvSpPr>
          <p:cNvPr id="106499" name="Rectangle 3"/>
          <p:cNvSpPr>
            <a:spLocks noGrp="1" noChangeArrowheads="1"/>
          </p:cNvSpPr>
          <p:nvPr>
            <p:ph sz="half" idx="1"/>
          </p:nvPr>
        </p:nvSpPr>
        <p:spPr/>
        <p:txBody>
          <a:bodyPr>
            <a:normAutofit fontScale="92500" lnSpcReduction="10000"/>
          </a:bodyPr>
          <a:lstStyle/>
          <a:p>
            <a:pPr eaLnBrk="1" hangingPunct="1">
              <a:defRPr/>
            </a:pPr>
            <a:r>
              <a:rPr lang="en-US" dirty="0" smtClean="0"/>
              <a:t>Can play along with other kids and do the same activities as others</a:t>
            </a:r>
          </a:p>
          <a:p>
            <a:pPr eaLnBrk="1" hangingPunct="1">
              <a:defRPr/>
            </a:pPr>
            <a:r>
              <a:rPr lang="en-US" dirty="0" smtClean="0"/>
              <a:t>Parents ask that he NOT run indoors or on cement. </a:t>
            </a:r>
          </a:p>
          <a:p>
            <a:pPr eaLnBrk="1" hangingPunct="1">
              <a:defRPr/>
            </a:pPr>
            <a:r>
              <a:rPr lang="en-US" dirty="0" smtClean="0"/>
              <a:t>Pay careful attention at recess &amp; PE</a:t>
            </a:r>
          </a:p>
          <a:p>
            <a:pPr eaLnBrk="1" hangingPunct="1">
              <a:defRPr/>
            </a:pPr>
            <a:r>
              <a:rPr lang="en-US" dirty="0" smtClean="0"/>
              <a:t>No rough-housing with other kids</a:t>
            </a:r>
          </a:p>
        </p:txBody>
      </p:sp>
      <p:sp>
        <p:nvSpPr>
          <p:cNvPr id="2" name="Content Placeholder 1"/>
          <p:cNvSpPr>
            <a:spLocks noGrp="1"/>
          </p:cNvSpPr>
          <p:nvPr>
            <p:ph sz="half" idx="2"/>
          </p:nvPr>
        </p:nvSpPr>
        <p:spPr/>
        <p:txBody>
          <a:bodyPr>
            <a:normAutofit fontScale="92500" lnSpcReduction="10000"/>
          </a:bodyPr>
          <a:lstStyle/>
          <a:p>
            <a:pPr>
              <a:defRPr/>
            </a:pPr>
            <a:r>
              <a:rPr lang="en-US" dirty="0"/>
              <a:t>Playground</a:t>
            </a:r>
          </a:p>
          <a:p>
            <a:pPr lvl="1">
              <a:defRPr/>
            </a:pPr>
            <a:r>
              <a:rPr lang="en-US" dirty="0"/>
              <a:t>Does not have to wear helmet as of now, but that could change</a:t>
            </a:r>
          </a:p>
          <a:p>
            <a:pPr lvl="1">
              <a:defRPr/>
            </a:pPr>
            <a:r>
              <a:rPr lang="en-US" dirty="0"/>
              <a:t>Prefer that he only run on grass</a:t>
            </a:r>
          </a:p>
          <a:p>
            <a:pPr lvl="1">
              <a:defRPr/>
            </a:pPr>
            <a:r>
              <a:rPr lang="en-US" dirty="0"/>
              <a:t>No running on cement</a:t>
            </a:r>
          </a:p>
          <a:p>
            <a:pPr lvl="1">
              <a:defRPr/>
            </a:pPr>
            <a:r>
              <a:rPr lang="en-US" dirty="0"/>
              <a:t>No jumping off equipment</a:t>
            </a:r>
          </a:p>
          <a:p>
            <a:pPr lvl="1">
              <a:defRPr/>
            </a:pPr>
            <a:r>
              <a:rPr lang="en-US" dirty="0"/>
              <a:t>Careful consideration when walking near swing</a:t>
            </a:r>
          </a:p>
          <a:p>
            <a:pPr lvl="1">
              <a:defRPr/>
            </a:pPr>
            <a:r>
              <a:rPr lang="en-US" dirty="0"/>
              <a:t>Use equipment properly (no going up the slide, don’t come head first down slide, no jumping off play-sets, </a:t>
            </a:r>
            <a:r>
              <a:rPr lang="en-US" dirty="0" err="1"/>
              <a:t>etc</a:t>
            </a:r>
            <a:r>
              <a:rPr lang="en-US" dirty="0"/>
              <a:t>)</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rrowheads="1"/>
          </p:cNvSpPr>
          <p:nvPr>
            <p:ph type="title"/>
          </p:nvPr>
        </p:nvSpPr>
        <p:spPr/>
        <p:txBody>
          <a:bodyPr>
            <a:normAutofit fontScale="90000"/>
          </a:bodyPr>
          <a:lstStyle/>
          <a:p>
            <a:pPr algn="l" eaLnBrk="1" hangingPunct="1">
              <a:defRPr/>
            </a:pPr>
            <a:r>
              <a:rPr lang="en-US" dirty="0" smtClean="0"/>
              <a:t>Things to Expect</a:t>
            </a:r>
          </a:p>
        </p:txBody>
      </p:sp>
      <p:sp>
        <p:nvSpPr>
          <p:cNvPr id="103427" name="Rectangle 3"/>
          <p:cNvSpPr>
            <a:spLocks noGrp="1" noChangeArrowheads="1"/>
          </p:cNvSpPr>
          <p:nvPr>
            <p:ph idx="1"/>
          </p:nvPr>
        </p:nvSpPr>
        <p:spPr/>
        <p:txBody>
          <a:bodyPr>
            <a:normAutofit fontScale="77500" lnSpcReduction="20000"/>
          </a:bodyPr>
          <a:lstStyle/>
          <a:p>
            <a:pPr eaLnBrk="1" hangingPunct="1">
              <a:lnSpc>
                <a:spcPct val="90000"/>
              </a:lnSpc>
              <a:defRPr/>
            </a:pPr>
            <a:r>
              <a:rPr lang="en-US" dirty="0" smtClean="0"/>
              <a:t>May be covered in excessive bruising</a:t>
            </a:r>
          </a:p>
          <a:p>
            <a:pPr lvl="1" eaLnBrk="1" hangingPunct="1">
              <a:lnSpc>
                <a:spcPct val="90000"/>
              </a:lnSpc>
              <a:defRPr/>
            </a:pPr>
            <a:r>
              <a:rPr lang="en-US" dirty="0" smtClean="0"/>
              <a:t>Some older bruises may become lumpy or hard</a:t>
            </a:r>
          </a:p>
          <a:p>
            <a:pPr eaLnBrk="1" hangingPunct="1">
              <a:lnSpc>
                <a:spcPct val="90000"/>
              </a:lnSpc>
              <a:defRPr/>
            </a:pPr>
            <a:r>
              <a:rPr lang="en-US" dirty="0" smtClean="0"/>
              <a:t>May come to school “accessed”</a:t>
            </a:r>
          </a:p>
          <a:p>
            <a:pPr lvl="1" eaLnBrk="1" hangingPunct="1">
              <a:lnSpc>
                <a:spcPct val="90000"/>
              </a:lnSpc>
              <a:defRPr/>
            </a:pPr>
            <a:r>
              <a:rPr lang="en-US" dirty="0" smtClean="0"/>
              <a:t>Needle inserted into his port.  Will be covered by tape and his clothing</a:t>
            </a:r>
          </a:p>
          <a:p>
            <a:pPr eaLnBrk="1" hangingPunct="1">
              <a:lnSpc>
                <a:spcPct val="90000"/>
              </a:lnSpc>
              <a:defRPr/>
            </a:pPr>
            <a:r>
              <a:rPr lang="en-US" dirty="0" smtClean="0"/>
              <a:t>May come to school wrapped in ACE bandage or </a:t>
            </a:r>
            <a:r>
              <a:rPr lang="en-US" dirty="0" err="1" smtClean="0"/>
              <a:t>Coban</a:t>
            </a:r>
            <a:r>
              <a:rPr lang="en-US" dirty="0" smtClean="0"/>
              <a:t>, or other device</a:t>
            </a:r>
          </a:p>
          <a:p>
            <a:pPr eaLnBrk="1" hangingPunct="1">
              <a:lnSpc>
                <a:spcPct val="90000"/>
              </a:lnSpc>
              <a:defRPr/>
            </a:pPr>
            <a:r>
              <a:rPr lang="en-US" dirty="0" smtClean="0"/>
              <a:t>Medication will be kept in school building (nurse’s office)</a:t>
            </a: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rrowheads="1"/>
          </p:cNvSpPr>
          <p:nvPr>
            <p:ph type="title"/>
          </p:nvPr>
        </p:nvSpPr>
        <p:spPr>
          <a:xfrm>
            <a:off x="1295400" y="76200"/>
            <a:ext cx="7543800" cy="533400"/>
          </a:xfrm>
        </p:spPr>
        <p:txBody>
          <a:bodyPr>
            <a:normAutofit fontScale="90000"/>
          </a:bodyPr>
          <a:lstStyle/>
          <a:p>
            <a:pPr algn="l" eaLnBrk="1" hangingPunct="1">
              <a:defRPr/>
            </a:pPr>
            <a:r>
              <a:rPr lang="en-US" dirty="0" smtClean="0"/>
              <a:t>How Much do Others Need to Know?</a:t>
            </a:r>
          </a:p>
        </p:txBody>
      </p:sp>
      <p:sp>
        <p:nvSpPr>
          <p:cNvPr id="108547" name="Rectangle 3"/>
          <p:cNvSpPr>
            <a:spLocks noGrp="1" noChangeArrowheads="1"/>
          </p:cNvSpPr>
          <p:nvPr>
            <p:ph sz="half" idx="1"/>
          </p:nvPr>
        </p:nvSpPr>
        <p:spPr/>
        <p:txBody>
          <a:bodyPr>
            <a:normAutofit fontScale="92500"/>
          </a:bodyPr>
          <a:lstStyle/>
          <a:p>
            <a:pPr eaLnBrk="1" hangingPunct="1">
              <a:defRPr/>
            </a:pPr>
            <a:r>
              <a:rPr lang="en-US" dirty="0" smtClean="0"/>
              <a:t>If other parents ask about </a:t>
            </a:r>
            <a:r>
              <a:rPr lang="en-US" u="sng" dirty="0" smtClean="0">
                <a:solidFill>
                  <a:srgbClr val="C00000"/>
                </a:solidFill>
              </a:rPr>
              <a:t>{insert child’s name}</a:t>
            </a:r>
            <a:r>
              <a:rPr lang="en-US" dirty="0" smtClean="0">
                <a:solidFill>
                  <a:srgbClr val="C00000"/>
                </a:solidFill>
              </a:rPr>
              <a:t>, </a:t>
            </a:r>
            <a:r>
              <a:rPr lang="en-US" dirty="0" smtClean="0"/>
              <a:t>they can be told:</a:t>
            </a:r>
          </a:p>
          <a:p>
            <a:pPr lvl="1" eaLnBrk="1" hangingPunct="1">
              <a:defRPr/>
            </a:pPr>
            <a:r>
              <a:rPr lang="en-US" dirty="0" smtClean="0"/>
              <a:t>He has a medical condition</a:t>
            </a:r>
          </a:p>
          <a:p>
            <a:pPr lvl="1" eaLnBrk="1" hangingPunct="1">
              <a:defRPr/>
            </a:pPr>
            <a:r>
              <a:rPr lang="en-US" dirty="0" smtClean="0"/>
              <a:t>He has Hemophilia</a:t>
            </a:r>
          </a:p>
          <a:p>
            <a:pPr lvl="1" eaLnBrk="1" hangingPunct="1">
              <a:defRPr/>
            </a:pPr>
            <a:r>
              <a:rPr lang="en-US" dirty="0" smtClean="0"/>
              <a:t>He has a bleeding disorder</a:t>
            </a:r>
          </a:p>
          <a:p>
            <a:pPr eaLnBrk="1" hangingPunct="1">
              <a:defRPr/>
            </a:pPr>
            <a:r>
              <a:rPr lang="en-US" dirty="0" smtClean="0"/>
              <a:t>Encourage them to talk to </a:t>
            </a:r>
            <a:r>
              <a:rPr lang="en-US" u="sng" dirty="0" smtClean="0">
                <a:solidFill>
                  <a:srgbClr val="C00000"/>
                </a:solidFill>
              </a:rPr>
              <a:t>{insert child’s name} </a:t>
            </a:r>
            <a:r>
              <a:rPr lang="en-US" dirty="0" smtClean="0"/>
              <a:t>parents if they have more questions.  We welcome the opportunity to give them more information.</a:t>
            </a:r>
          </a:p>
        </p:txBody>
      </p:sp>
      <p:sp>
        <p:nvSpPr>
          <p:cNvPr id="2" name="Content Placeholder 1"/>
          <p:cNvSpPr>
            <a:spLocks noGrp="1"/>
          </p:cNvSpPr>
          <p:nvPr>
            <p:ph sz="half" idx="2"/>
          </p:nvPr>
        </p:nvSpPr>
        <p:spPr/>
        <p:txBody>
          <a:bodyPr>
            <a:normAutofit fontScale="92500"/>
          </a:bodyPr>
          <a:lstStyle/>
          <a:p>
            <a:pPr>
              <a:lnSpc>
                <a:spcPct val="90000"/>
              </a:lnSpc>
              <a:defRPr/>
            </a:pPr>
            <a:r>
              <a:rPr lang="en-US" dirty="0"/>
              <a:t>If the kids notice bruising, helmet, Medic-Alert bracelet:  </a:t>
            </a:r>
          </a:p>
          <a:p>
            <a:pPr lvl="1">
              <a:lnSpc>
                <a:spcPct val="90000"/>
              </a:lnSpc>
              <a:defRPr/>
            </a:pPr>
            <a:r>
              <a:rPr lang="en-US" u="sng" dirty="0" smtClean="0">
                <a:solidFill>
                  <a:srgbClr val="C00000"/>
                </a:solidFill>
              </a:rPr>
              <a:t>{Insert Child’s Name}</a:t>
            </a:r>
            <a:r>
              <a:rPr lang="en-US" dirty="0" smtClean="0">
                <a:solidFill>
                  <a:srgbClr val="C00000"/>
                </a:solidFill>
              </a:rPr>
              <a:t> </a:t>
            </a:r>
            <a:r>
              <a:rPr lang="en-US" dirty="0"/>
              <a:t>can tell the other kids :</a:t>
            </a:r>
          </a:p>
          <a:p>
            <a:pPr lvl="2">
              <a:lnSpc>
                <a:spcPct val="90000"/>
              </a:lnSpc>
              <a:defRPr/>
            </a:pPr>
            <a:r>
              <a:rPr lang="en-US" dirty="0"/>
              <a:t>“I have special blood”</a:t>
            </a:r>
          </a:p>
          <a:p>
            <a:pPr lvl="2">
              <a:lnSpc>
                <a:spcPct val="90000"/>
              </a:lnSpc>
              <a:defRPr/>
            </a:pPr>
            <a:r>
              <a:rPr lang="en-US" dirty="0"/>
              <a:t>“My blood doesn’t work right”</a:t>
            </a:r>
          </a:p>
          <a:p>
            <a:pPr lvl="2">
              <a:lnSpc>
                <a:spcPct val="90000"/>
              </a:lnSpc>
              <a:defRPr/>
            </a:pPr>
            <a:r>
              <a:rPr lang="en-US" dirty="0"/>
              <a:t>“I’m missing something in my blood”</a:t>
            </a:r>
          </a:p>
          <a:p>
            <a:pPr lvl="2">
              <a:lnSpc>
                <a:spcPct val="90000"/>
              </a:lnSpc>
              <a:defRPr/>
            </a:pPr>
            <a:r>
              <a:rPr lang="en-US" dirty="0"/>
              <a:t>“I get pokes”</a:t>
            </a:r>
          </a:p>
          <a:p>
            <a:pPr lvl="2">
              <a:lnSpc>
                <a:spcPct val="90000"/>
              </a:lnSpc>
              <a:defRPr/>
            </a:pPr>
            <a:r>
              <a:rPr lang="en-US" dirty="0"/>
              <a:t>“I get infusions</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rrowheads="1"/>
          </p:cNvSpPr>
          <p:nvPr>
            <p:ph type="title"/>
          </p:nvPr>
        </p:nvSpPr>
        <p:spPr/>
        <p:txBody>
          <a:bodyPr>
            <a:normAutofit fontScale="90000"/>
          </a:bodyPr>
          <a:lstStyle/>
          <a:p>
            <a:pPr algn="l" eaLnBrk="1" hangingPunct="1">
              <a:defRPr/>
            </a:pPr>
            <a:r>
              <a:rPr lang="en-US" dirty="0" smtClean="0"/>
              <a:t>Parent’s Key Concerns</a:t>
            </a:r>
          </a:p>
        </p:txBody>
      </p:sp>
      <p:sp>
        <p:nvSpPr>
          <p:cNvPr id="110595" name="Rectangle 3"/>
          <p:cNvSpPr>
            <a:spLocks noGrp="1" noChangeArrowheads="1"/>
          </p:cNvSpPr>
          <p:nvPr>
            <p:ph idx="1"/>
          </p:nvPr>
        </p:nvSpPr>
        <p:spPr>
          <a:xfrm>
            <a:off x="457200" y="990600"/>
            <a:ext cx="8382000" cy="5135563"/>
          </a:xfrm>
        </p:spPr>
        <p:txBody>
          <a:bodyPr/>
          <a:lstStyle/>
          <a:p>
            <a:pPr eaLnBrk="1" hangingPunct="1">
              <a:defRPr/>
            </a:pPr>
            <a:r>
              <a:rPr lang="en-US" dirty="0" smtClean="0"/>
              <a:t>Treat him normally</a:t>
            </a:r>
          </a:p>
          <a:p>
            <a:pPr lvl="1" eaLnBrk="1" hangingPunct="1">
              <a:defRPr/>
            </a:pPr>
            <a:r>
              <a:rPr lang="en-US" dirty="0" smtClean="0"/>
              <a:t>Don’t label him</a:t>
            </a:r>
          </a:p>
          <a:p>
            <a:pPr lvl="1" eaLnBrk="1" hangingPunct="1">
              <a:defRPr/>
            </a:pPr>
            <a:r>
              <a:rPr lang="en-US" dirty="0" smtClean="0"/>
              <a:t>Don’t overprotect</a:t>
            </a:r>
          </a:p>
          <a:p>
            <a:pPr lvl="1" eaLnBrk="1" hangingPunct="1">
              <a:defRPr/>
            </a:pPr>
            <a:r>
              <a:rPr lang="en-US" dirty="0" smtClean="0"/>
              <a:t>Don’t exclude him</a:t>
            </a:r>
          </a:p>
          <a:p>
            <a:pPr lvl="1" eaLnBrk="1" hangingPunct="1">
              <a:defRPr/>
            </a:pPr>
            <a:r>
              <a:rPr lang="en-US" dirty="0" smtClean="0"/>
              <a:t>Don’t overreact</a:t>
            </a:r>
          </a:p>
          <a:p>
            <a:pPr eaLnBrk="1" hangingPunct="1">
              <a:defRPr/>
            </a:pPr>
            <a:r>
              <a:rPr lang="en-US" dirty="0" smtClean="0"/>
              <a:t>Believe him if he says something hurts</a:t>
            </a:r>
          </a:p>
          <a:p>
            <a:pPr eaLnBrk="1" hangingPunct="1">
              <a:defRPr/>
            </a:pPr>
            <a:r>
              <a:rPr lang="en-US" dirty="0" smtClean="0"/>
              <a:t>CALL if you have any questions!</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title"/>
          </p:nvPr>
        </p:nvSpPr>
        <p:spPr/>
        <p:txBody>
          <a:bodyPr>
            <a:normAutofit fontScale="90000"/>
          </a:bodyPr>
          <a:lstStyle/>
          <a:p>
            <a:pPr algn="l" eaLnBrk="1" hangingPunct="1">
              <a:defRPr/>
            </a:pPr>
            <a:r>
              <a:rPr lang="en-US" dirty="0" smtClean="0"/>
              <a:t>When to Call Parents</a:t>
            </a:r>
          </a:p>
        </p:txBody>
      </p:sp>
      <p:sp>
        <p:nvSpPr>
          <p:cNvPr id="111619" name="Rectangle 3"/>
          <p:cNvSpPr>
            <a:spLocks noGrp="1" noChangeArrowheads="1"/>
          </p:cNvSpPr>
          <p:nvPr>
            <p:ph idx="1"/>
          </p:nvPr>
        </p:nvSpPr>
        <p:spPr>
          <a:xfrm>
            <a:off x="457200" y="990600"/>
            <a:ext cx="8382000" cy="5135563"/>
          </a:xfrm>
        </p:spPr>
        <p:txBody>
          <a:bodyPr>
            <a:normAutofit/>
          </a:bodyPr>
          <a:lstStyle/>
          <a:p>
            <a:pPr eaLnBrk="1" hangingPunct="1">
              <a:lnSpc>
                <a:spcPct val="90000"/>
              </a:lnSpc>
              <a:defRPr/>
            </a:pPr>
            <a:r>
              <a:rPr lang="en-US" sz="2800" dirty="0" smtClean="0"/>
              <a:t>If </a:t>
            </a:r>
            <a:r>
              <a:rPr lang="en-US" sz="2800" u="sng" dirty="0" smtClean="0">
                <a:solidFill>
                  <a:srgbClr val="C00000"/>
                </a:solidFill>
              </a:rPr>
              <a:t>{insert Child’s name} </a:t>
            </a:r>
            <a:r>
              <a:rPr lang="en-US" sz="2800" dirty="0" smtClean="0"/>
              <a:t>says something hurts</a:t>
            </a:r>
          </a:p>
          <a:p>
            <a:pPr eaLnBrk="1" hangingPunct="1">
              <a:lnSpc>
                <a:spcPct val="90000"/>
              </a:lnSpc>
              <a:defRPr/>
            </a:pPr>
            <a:r>
              <a:rPr lang="en-US" sz="2800" dirty="0" smtClean="0"/>
              <a:t>Fever</a:t>
            </a:r>
          </a:p>
          <a:p>
            <a:pPr eaLnBrk="1" hangingPunct="1">
              <a:lnSpc>
                <a:spcPct val="90000"/>
              </a:lnSpc>
              <a:defRPr/>
            </a:pPr>
            <a:r>
              <a:rPr lang="en-US" sz="2800" dirty="0" smtClean="0"/>
              <a:t>Injury to joints</a:t>
            </a:r>
          </a:p>
          <a:p>
            <a:pPr eaLnBrk="1" hangingPunct="1">
              <a:lnSpc>
                <a:spcPct val="90000"/>
              </a:lnSpc>
              <a:defRPr/>
            </a:pPr>
            <a:r>
              <a:rPr lang="en-US" sz="2800" b="1" u="sng" dirty="0" smtClean="0"/>
              <a:t>ANY</a:t>
            </a:r>
            <a:r>
              <a:rPr lang="en-US" sz="2800" dirty="0" smtClean="0"/>
              <a:t> head or neck injury</a:t>
            </a:r>
          </a:p>
          <a:p>
            <a:pPr eaLnBrk="1" hangingPunct="1">
              <a:lnSpc>
                <a:spcPct val="90000"/>
              </a:lnSpc>
              <a:defRPr/>
            </a:pPr>
            <a:r>
              <a:rPr lang="en-US" sz="2800" dirty="0" smtClean="0"/>
              <a:t>Non use of a limb or swelling, warmth or redness in a limb</a:t>
            </a:r>
          </a:p>
          <a:p>
            <a:pPr eaLnBrk="1" hangingPunct="1">
              <a:lnSpc>
                <a:spcPct val="90000"/>
              </a:lnSpc>
              <a:defRPr/>
            </a:pPr>
            <a:r>
              <a:rPr lang="en-US" sz="2800" dirty="0" smtClean="0"/>
              <a:t>Broken bone</a:t>
            </a:r>
          </a:p>
          <a:p>
            <a:pPr eaLnBrk="1" hangingPunct="1">
              <a:lnSpc>
                <a:spcPct val="90000"/>
              </a:lnSpc>
              <a:defRPr/>
            </a:pPr>
            <a:r>
              <a:rPr lang="en-US" sz="2800" dirty="0" smtClean="0"/>
              <a:t>Cut requiring sutures</a:t>
            </a:r>
          </a:p>
          <a:p>
            <a:pPr eaLnBrk="1" hangingPunct="1">
              <a:lnSpc>
                <a:spcPct val="90000"/>
              </a:lnSpc>
              <a:defRPr/>
            </a:pPr>
            <a:r>
              <a:rPr lang="en-US" sz="2800" dirty="0" smtClean="0"/>
              <a:t>Injury to torso (especially chest wall) or kidney area</a:t>
            </a:r>
          </a:p>
          <a:p>
            <a:pPr eaLnBrk="1" hangingPunct="1">
              <a:lnSpc>
                <a:spcPct val="90000"/>
              </a:lnSpc>
              <a:defRPr/>
            </a:pPr>
            <a:endParaRPr lang="en-US" sz="2800" dirty="0" smtClean="0"/>
          </a:p>
          <a:p>
            <a:pPr eaLnBrk="1" hangingPunct="1">
              <a:lnSpc>
                <a:spcPct val="90000"/>
              </a:lnSpc>
              <a:defRPr/>
            </a:pPr>
            <a:endParaRPr lang="en-US" sz="2800" dirty="0" smtClean="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161977722"/>
              </p:ext>
            </p:extLst>
          </p:nvPr>
        </p:nvGraphicFramePr>
        <p:xfrm>
          <a:off x="381000" y="990600"/>
          <a:ext cx="83058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279970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p:txBody>
          <a:bodyPr>
            <a:normAutofit fontScale="90000"/>
          </a:bodyPr>
          <a:lstStyle/>
          <a:p>
            <a:pPr algn="l" eaLnBrk="1" hangingPunct="1">
              <a:defRPr/>
            </a:pPr>
            <a:r>
              <a:rPr lang="en-US" dirty="0" smtClean="0"/>
              <a:t>Conclusions</a:t>
            </a:r>
          </a:p>
        </p:txBody>
      </p:sp>
      <p:sp>
        <p:nvSpPr>
          <p:cNvPr id="65539" name="Rectangle 3"/>
          <p:cNvSpPr>
            <a:spLocks noGrp="1" noChangeArrowheads="1"/>
          </p:cNvSpPr>
          <p:nvPr>
            <p:ph idx="1"/>
          </p:nvPr>
        </p:nvSpPr>
        <p:spPr>
          <a:xfrm>
            <a:off x="457200" y="990600"/>
            <a:ext cx="8229600" cy="4525963"/>
          </a:xfrm>
        </p:spPr>
        <p:txBody>
          <a:bodyPr>
            <a:normAutofit lnSpcReduction="10000"/>
          </a:bodyPr>
          <a:lstStyle/>
          <a:p>
            <a:pPr eaLnBrk="1" hangingPunct="1">
              <a:defRPr/>
            </a:pPr>
            <a:r>
              <a:rPr lang="en-US" dirty="0" smtClean="0"/>
              <a:t>Remember that </a:t>
            </a:r>
            <a:r>
              <a:rPr lang="en-US" u="sng" dirty="0" smtClean="0">
                <a:solidFill>
                  <a:srgbClr val="C00000"/>
                </a:solidFill>
              </a:rPr>
              <a:t>{insert child’s name} </a:t>
            </a:r>
            <a:r>
              <a:rPr lang="en-US" dirty="0" smtClean="0"/>
              <a:t>is a normal child who happens to have a bleeding disorder</a:t>
            </a:r>
          </a:p>
          <a:p>
            <a:pPr eaLnBrk="1" hangingPunct="1">
              <a:defRPr/>
            </a:pPr>
            <a:r>
              <a:rPr lang="en-US" dirty="0" smtClean="0"/>
              <a:t>Understand what type of bleeding disorder </a:t>
            </a:r>
            <a:r>
              <a:rPr lang="en-US" u="sng" dirty="0" smtClean="0">
                <a:solidFill>
                  <a:srgbClr val="C00000"/>
                </a:solidFill>
              </a:rPr>
              <a:t>{insert child’s name} </a:t>
            </a:r>
            <a:r>
              <a:rPr lang="en-US" dirty="0" smtClean="0"/>
              <a:t>has and the type of treatment he receives </a:t>
            </a:r>
          </a:p>
          <a:p>
            <a:pPr eaLnBrk="1" hangingPunct="1">
              <a:defRPr/>
            </a:pPr>
            <a:r>
              <a:rPr lang="en-US" dirty="0" smtClean="0"/>
              <a:t>Have an emergency plan in place</a:t>
            </a:r>
          </a:p>
          <a:p>
            <a:pPr eaLnBrk="1" hangingPunct="1">
              <a:defRPr/>
            </a:pPr>
            <a:r>
              <a:rPr lang="en-US" dirty="0" smtClean="0"/>
              <a:t>If you have questions or have ANY questions, ANY time, call the parents!</a:t>
            </a:r>
          </a:p>
          <a:p>
            <a:pPr eaLnBrk="1" hangingPunct="1">
              <a:defRPr/>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sz="half" idx="1"/>
          </p:nvPr>
        </p:nvSpPr>
        <p:spPr>
          <a:xfrm>
            <a:off x="533400" y="1676400"/>
            <a:ext cx="4038600" cy="4373563"/>
          </a:xfrm>
        </p:spPr>
        <p:txBody>
          <a:bodyPr lIns="92075" tIns="46038" rIns="92075" bIns="46038">
            <a:normAutofit fontScale="92500" lnSpcReduction="20000"/>
          </a:bodyPr>
          <a:lstStyle/>
          <a:p>
            <a:pPr eaLnBrk="1" hangingPunct="1">
              <a:defRPr/>
            </a:pPr>
            <a:r>
              <a:rPr lang="en-US" dirty="0" smtClean="0"/>
              <a:t>A group of hereditary bleeding disorders in which there is a deficiency of one of the factors necessary for coagulation of blood</a:t>
            </a:r>
          </a:p>
        </p:txBody>
      </p:sp>
      <p:sp>
        <p:nvSpPr>
          <p:cNvPr id="2" name="Content Placeholder 1"/>
          <p:cNvSpPr>
            <a:spLocks noGrp="1"/>
          </p:cNvSpPr>
          <p:nvPr>
            <p:ph sz="half" idx="2"/>
          </p:nvPr>
        </p:nvSpPr>
        <p:spPr>
          <a:xfrm>
            <a:off x="4598096" y="1734963"/>
            <a:ext cx="4088704" cy="4589637"/>
          </a:xfrm>
        </p:spPr>
        <p:txBody>
          <a:bodyPr>
            <a:normAutofit fontScale="92500" lnSpcReduction="20000"/>
          </a:bodyPr>
          <a:lstStyle/>
          <a:p>
            <a:pPr>
              <a:defRPr/>
            </a:pPr>
            <a:r>
              <a:rPr lang="en-US" dirty="0"/>
              <a:t>Hemophilia A - absence or deficiency of </a:t>
            </a:r>
            <a:r>
              <a:rPr lang="en-US" dirty="0" err="1" smtClean="0"/>
              <a:t>FVIII</a:t>
            </a:r>
            <a:r>
              <a:rPr lang="en-US" dirty="0" smtClean="0"/>
              <a:t>; also known as Classic </a:t>
            </a:r>
            <a:r>
              <a:rPr lang="en-US" dirty="0"/>
              <a:t>Hemophilia </a:t>
            </a:r>
          </a:p>
          <a:p>
            <a:pPr lvl="1">
              <a:defRPr/>
            </a:pPr>
            <a:r>
              <a:rPr lang="en-US" b="1" u="sng" dirty="0">
                <a:solidFill>
                  <a:srgbClr val="C00000"/>
                </a:solidFill>
              </a:rPr>
              <a:t>This is what {insert name} has.</a:t>
            </a:r>
          </a:p>
          <a:p>
            <a:pPr>
              <a:defRPr/>
            </a:pPr>
            <a:r>
              <a:rPr lang="en-US" dirty="0"/>
              <a:t>Hemophilia B - absence or deficiency of </a:t>
            </a:r>
            <a:r>
              <a:rPr lang="en-US" dirty="0" smtClean="0"/>
              <a:t>FIX; also known as Christmas </a:t>
            </a:r>
            <a:r>
              <a:rPr lang="en-US" dirty="0"/>
              <a:t>Disease</a:t>
            </a:r>
          </a:p>
          <a:p>
            <a:pPr>
              <a:defRPr/>
            </a:pPr>
            <a:r>
              <a:rPr lang="en-US" dirty="0"/>
              <a:t>Other rare missing clotting factors can include factors II, V, VII, X, XI, XIII</a:t>
            </a:r>
          </a:p>
          <a:p>
            <a:endParaRPr lang="en-US" dirty="0"/>
          </a:p>
        </p:txBody>
      </p:sp>
      <p:sp>
        <p:nvSpPr>
          <p:cNvPr id="5" name="Rectangle 2"/>
          <p:cNvSpPr txBox="1">
            <a:spLocks noChangeArrowheads="1"/>
          </p:cNvSpPr>
          <p:nvPr/>
        </p:nvSpPr>
        <p:spPr>
          <a:xfrm>
            <a:off x="24008" y="990600"/>
            <a:ext cx="4395592" cy="533400"/>
          </a:xfrm>
          <a:prstGeom prst="rect">
            <a:avLst/>
          </a:prstGeom>
        </p:spPr>
        <p:txBody>
          <a:bodyPr vert="horz" lIns="92075" tIns="46038" rIns="92075" bIns="46038" rtlCol="0" anchor="ctr">
            <a:normAutofit fontScale="82500" lnSpcReduction="20000"/>
          </a:bodyPr>
          <a:lstStyle>
            <a:lvl1pPr algn="ctr" defTabSz="914400" rtl="0" eaLnBrk="1" latinLnBrk="0" hangingPunct="1">
              <a:spcBef>
                <a:spcPct val="0"/>
              </a:spcBef>
              <a:buNone/>
              <a:defRPr sz="4400" kern="1200" baseline="0">
                <a:solidFill>
                  <a:schemeClr val="accent1"/>
                </a:solidFill>
                <a:latin typeface="+mj-lt"/>
                <a:ea typeface="+mj-ea"/>
                <a:cs typeface="+mj-cs"/>
              </a:defRPr>
            </a:lvl1pPr>
          </a:lstStyle>
          <a:p>
            <a:pPr fontAlgn="auto">
              <a:spcAft>
                <a:spcPts val="0"/>
              </a:spcAft>
              <a:defRPr/>
            </a:pPr>
            <a:r>
              <a:rPr lang="en-US" dirty="0" smtClean="0"/>
              <a:t>Definition of Hemophilia</a:t>
            </a:r>
          </a:p>
        </p:txBody>
      </p:sp>
      <p:sp>
        <p:nvSpPr>
          <p:cNvPr id="9" name="Rectangle 2"/>
          <p:cNvSpPr txBox="1">
            <a:spLocks noChangeArrowheads="1"/>
          </p:cNvSpPr>
          <p:nvPr/>
        </p:nvSpPr>
        <p:spPr>
          <a:xfrm>
            <a:off x="4724400" y="993732"/>
            <a:ext cx="3886200" cy="533400"/>
          </a:xfrm>
          <a:prstGeom prst="rect">
            <a:avLst/>
          </a:prstGeom>
        </p:spPr>
        <p:txBody>
          <a:bodyPr vert="horz" lIns="92075" tIns="46038" rIns="92075" bIns="46038" rtlCol="0" anchor="ctr">
            <a:normAutofit fontScale="82500" lnSpcReduction="20000"/>
          </a:bodyPr>
          <a:lstStyle>
            <a:lvl1pPr algn="ctr" defTabSz="914400" rtl="0" eaLnBrk="1" latinLnBrk="0" hangingPunct="1">
              <a:spcBef>
                <a:spcPct val="0"/>
              </a:spcBef>
              <a:buNone/>
              <a:defRPr sz="4400" kern="1200" baseline="0">
                <a:solidFill>
                  <a:schemeClr val="accent1"/>
                </a:solidFill>
                <a:latin typeface="+mj-lt"/>
                <a:ea typeface="+mj-ea"/>
                <a:cs typeface="+mj-cs"/>
              </a:defRPr>
            </a:lvl1pPr>
          </a:lstStyle>
          <a:p>
            <a:pPr algn="l" fontAlgn="auto">
              <a:spcAft>
                <a:spcPts val="0"/>
              </a:spcAft>
              <a:defRPr/>
            </a:pPr>
            <a:r>
              <a:rPr lang="en-US" dirty="0" smtClean="0"/>
              <a:t>Types of Hemophilia</a:t>
            </a: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19200" y="76200"/>
            <a:ext cx="7772400" cy="596900"/>
          </a:xfrm>
        </p:spPr>
        <p:txBody>
          <a:bodyPr>
            <a:noAutofit/>
          </a:bodyPr>
          <a:lstStyle/>
          <a:p>
            <a:r>
              <a:rPr lang="en-US" sz="4000" b="0" dirty="0" smtClean="0"/>
              <a:t>People with Hemophilia Bleed Longer, not Faster</a:t>
            </a:r>
            <a:endParaRPr lang="en-US" sz="4000" b="0" dirty="0"/>
          </a:p>
        </p:txBody>
      </p:sp>
      <p:sp>
        <p:nvSpPr>
          <p:cNvPr id="7" name="Text Placeholder 6"/>
          <p:cNvSpPr>
            <a:spLocks noGrp="1"/>
          </p:cNvSpPr>
          <p:nvPr>
            <p:ph type="body" sz="half" idx="2"/>
          </p:nvPr>
        </p:nvSpPr>
        <p:spPr/>
        <p:txBody>
          <a:bodyPr>
            <a:normAutofit/>
          </a:bodyPr>
          <a:lstStyle/>
          <a:p>
            <a:r>
              <a:rPr lang="en-US" sz="2800" dirty="0" smtClean="0"/>
              <a:t>They are missing or have low levels of a clotting factor – this makes it difficult for the blood to form a clot</a:t>
            </a:r>
            <a:endParaRPr lang="en-US" sz="2800"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10000" y="838200"/>
            <a:ext cx="4499238" cy="50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715000" y="6021681"/>
            <a:ext cx="2590800" cy="215444"/>
          </a:xfrm>
          <a:prstGeom prst="rect">
            <a:avLst/>
          </a:prstGeom>
          <a:noFill/>
        </p:spPr>
        <p:txBody>
          <a:bodyPr wrap="square" rtlCol="0">
            <a:spAutoFit/>
          </a:bodyPr>
          <a:lstStyle/>
          <a:p>
            <a:pPr algn="r"/>
            <a:r>
              <a:rPr lang="en-US" sz="800" dirty="0" smtClean="0">
                <a:latin typeface="+mn-lt"/>
              </a:rPr>
              <a:t>Graphic Credit : World Federation of Hemophilia</a:t>
            </a:r>
            <a:endParaRPr lang="en-US" sz="800" dirty="0">
              <a:latin typeface="+mn-lt"/>
            </a:endParaRPr>
          </a:p>
        </p:txBody>
      </p:sp>
    </p:spTree>
    <p:extLst>
      <p:ext uri="{BB962C8B-B14F-4D97-AF65-F5344CB8AC3E}">
        <p14:creationId xmlns:p14="http://schemas.microsoft.com/office/powerpoint/2010/main" val="217209670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914400"/>
            <a:ext cx="3810000" cy="533400"/>
          </a:xfrm>
        </p:spPr>
        <p:txBody>
          <a:bodyPr lIns="92075" tIns="46038" rIns="92075" bIns="46038">
            <a:normAutofit fontScale="90000"/>
          </a:bodyPr>
          <a:lstStyle/>
          <a:p>
            <a:pPr algn="l" eaLnBrk="1" hangingPunct="1">
              <a:defRPr/>
            </a:pPr>
            <a:r>
              <a:rPr lang="en-US" dirty="0" smtClean="0"/>
              <a:t>Incidence</a:t>
            </a:r>
          </a:p>
        </p:txBody>
      </p:sp>
      <p:sp>
        <p:nvSpPr>
          <p:cNvPr id="29699" name="Rectangle 3"/>
          <p:cNvSpPr>
            <a:spLocks noGrp="1" noChangeArrowheads="1"/>
          </p:cNvSpPr>
          <p:nvPr>
            <p:ph sz="half" idx="1"/>
          </p:nvPr>
        </p:nvSpPr>
        <p:spPr>
          <a:xfrm>
            <a:off x="457200" y="1600200"/>
            <a:ext cx="4038600" cy="4525963"/>
          </a:xfrm>
        </p:spPr>
        <p:txBody>
          <a:bodyPr lIns="92075" tIns="46038" rIns="92075" bIns="46038">
            <a:normAutofit fontScale="92500" lnSpcReduction="10000"/>
          </a:bodyPr>
          <a:lstStyle/>
          <a:p>
            <a:pPr eaLnBrk="1" hangingPunct="1">
              <a:defRPr/>
            </a:pPr>
            <a:r>
              <a:rPr lang="en-US" dirty="0" smtClean="0"/>
              <a:t>One in 7500 live male births</a:t>
            </a:r>
          </a:p>
          <a:p>
            <a:pPr eaLnBrk="1" hangingPunct="1">
              <a:defRPr/>
            </a:pPr>
            <a:r>
              <a:rPr lang="en-US" dirty="0" smtClean="0"/>
              <a:t>Affects approximately 17,000 males in the U.S.</a:t>
            </a:r>
          </a:p>
          <a:p>
            <a:pPr eaLnBrk="1" hangingPunct="1">
              <a:defRPr/>
            </a:pPr>
            <a:r>
              <a:rPr lang="en-US" dirty="0" smtClean="0"/>
              <a:t>All races and socioeconomic groups are equally affected</a:t>
            </a:r>
          </a:p>
          <a:p>
            <a:pPr eaLnBrk="1" hangingPunct="1">
              <a:defRPr/>
            </a:pPr>
            <a:r>
              <a:rPr lang="en-US" dirty="0" smtClean="0"/>
              <a:t>X-linked disorder, females carry gene, males are affected.  30% cases genetic mutations</a:t>
            </a:r>
          </a:p>
          <a:p>
            <a:pPr eaLnBrk="1" hangingPunct="1">
              <a:defRPr/>
            </a:pPr>
            <a:endParaRPr lang="en-US" dirty="0" smtClean="0"/>
          </a:p>
        </p:txBody>
      </p:sp>
      <p:sp>
        <p:nvSpPr>
          <p:cNvPr id="2" name="Content Placeholder 1"/>
          <p:cNvSpPr>
            <a:spLocks noGrp="1"/>
          </p:cNvSpPr>
          <p:nvPr>
            <p:ph sz="half" idx="2"/>
          </p:nvPr>
        </p:nvSpPr>
        <p:spPr>
          <a:xfrm>
            <a:off x="4648200" y="1600200"/>
            <a:ext cx="4038600" cy="4525963"/>
          </a:xfrm>
        </p:spPr>
        <p:txBody>
          <a:bodyPr>
            <a:normAutofit fontScale="92500" lnSpcReduction="10000"/>
          </a:bodyPr>
          <a:lstStyle/>
          <a:p>
            <a:pPr>
              <a:lnSpc>
                <a:spcPct val="120000"/>
              </a:lnSpc>
              <a:defRPr/>
            </a:pPr>
            <a:r>
              <a:rPr lang="en-US" dirty="0"/>
              <a:t>Normal factor VIII or IX level = 50-150%</a:t>
            </a:r>
          </a:p>
          <a:p>
            <a:pPr>
              <a:lnSpc>
                <a:spcPct val="120000"/>
              </a:lnSpc>
              <a:defRPr/>
            </a:pPr>
            <a:r>
              <a:rPr lang="en-US" dirty="0"/>
              <a:t>Mild hemophilia</a:t>
            </a:r>
          </a:p>
          <a:p>
            <a:pPr lvl="1">
              <a:lnSpc>
                <a:spcPct val="120000"/>
              </a:lnSpc>
              <a:defRPr/>
            </a:pPr>
            <a:r>
              <a:rPr lang="en-US" sz="2000" dirty="0"/>
              <a:t>factor VIII or IX level = 6-50% </a:t>
            </a:r>
          </a:p>
          <a:p>
            <a:pPr>
              <a:lnSpc>
                <a:spcPct val="120000"/>
              </a:lnSpc>
              <a:defRPr/>
            </a:pPr>
            <a:r>
              <a:rPr lang="en-US" dirty="0"/>
              <a:t>Moderate hemophilia</a:t>
            </a:r>
          </a:p>
          <a:p>
            <a:pPr lvl="1">
              <a:lnSpc>
                <a:spcPct val="120000"/>
              </a:lnSpc>
              <a:defRPr/>
            </a:pPr>
            <a:r>
              <a:rPr lang="en-US" sz="2000" dirty="0"/>
              <a:t>factor VIII or IX level = 1-5%</a:t>
            </a:r>
            <a:endParaRPr lang="en-US" dirty="0"/>
          </a:p>
          <a:p>
            <a:pPr>
              <a:lnSpc>
                <a:spcPct val="120000"/>
              </a:lnSpc>
              <a:defRPr/>
            </a:pPr>
            <a:r>
              <a:rPr lang="en-US" dirty="0"/>
              <a:t>Severe </a:t>
            </a:r>
            <a:r>
              <a:rPr lang="en-US" dirty="0" smtClean="0"/>
              <a:t>hemophilia</a:t>
            </a:r>
            <a:br>
              <a:rPr lang="en-US" dirty="0" smtClean="0"/>
            </a:br>
            <a:r>
              <a:rPr lang="en-US" b="1" u="sng" dirty="0" smtClean="0">
                <a:solidFill>
                  <a:srgbClr val="C00000"/>
                </a:solidFill>
              </a:rPr>
              <a:t>{Insert name} has </a:t>
            </a:r>
            <a:r>
              <a:rPr lang="en-US" b="1" u="sng" dirty="0">
                <a:solidFill>
                  <a:srgbClr val="C00000"/>
                </a:solidFill>
              </a:rPr>
              <a:t>severe hemophilia</a:t>
            </a:r>
          </a:p>
          <a:p>
            <a:pPr lvl="1">
              <a:lnSpc>
                <a:spcPct val="120000"/>
              </a:lnSpc>
              <a:defRPr/>
            </a:pPr>
            <a:r>
              <a:rPr lang="en-US" sz="2000" dirty="0"/>
              <a:t>factor VIII or IX level = &lt;1%</a:t>
            </a:r>
            <a:endParaRPr lang="en-US" dirty="0"/>
          </a:p>
          <a:p>
            <a:endParaRPr lang="en-US" dirty="0"/>
          </a:p>
        </p:txBody>
      </p:sp>
      <p:sp>
        <p:nvSpPr>
          <p:cNvPr id="6" name="Rectangle 2"/>
          <p:cNvSpPr txBox="1">
            <a:spLocks noChangeArrowheads="1"/>
          </p:cNvSpPr>
          <p:nvPr/>
        </p:nvSpPr>
        <p:spPr>
          <a:xfrm>
            <a:off x="4648200" y="914400"/>
            <a:ext cx="3810000" cy="609600"/>
          </a:xfrm>
          <a:prstGeom prst="rect">
            <a:avLst/>
          </a:prstGeom>
        </p:spPr>
        <p:txBody>
          <a:bodyPr vert="horz" lIns="92075" tIns="46038" rIns="92075" bIns="46038" rtlCol="0" anchor="ctr">
            <a:normAutofit fontScale="90000" lnSpcReduction="20000"/>
          </a:bodyPr>
          <a:lstStyle>
            <a:lvl1pPr algn="ctr" defTabSz="914400" rtl="0" eaLnBrk="1" latinLnBrk="0" hangingPunct="1">
              <a:spcBef>
                <a:spcPct val="0"/>
              </a:spcBef>
              <a:buNone/>
              <a:defRPr sz="4400" kern="1200" baseline="0">
                <a:solidFill>
                  <a:schemeClr val="accent1"/>
                </a:solidFill>
                <a:latin typeface="+mj-lt"/>
                <a:ea typeface="+mj-ea"/>
                <a:cs typeface="+mj-cs"/>
              </a:defRPr>
            </a:lvl1pPr>
          </a:lstStyle>
          <a:p>
            <a:pPr algn="l" fontAlgn="auto">
              <a:spcAft>
                <a:spcPts val="0"/>
              </a:spcAft>
              <a:defRPr/>
            </a:pPr>
            <a:r>
              <a:rPr lang="en-US" dirty="0" smtClean="0"/>
              <a:t>Degrees of Severity</a:t>
            </a: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normAutofit fontScale="90000"/>
          </a:bodyPr>
          <a:lstStyle/>
          <a:p>
            <a:pPr algn="l" eaLnBrk="1" hangingPunct="1">
              <a:defRPr/>
            </a:pPr>
            <a:r>
              <a:rPr lang="en-US" dirty="0" smtClean="0"/>
              <a:t>Types of Bleeds</a:t>
            </a:r>
          </a:p>
        </p:txBody>
      </p:sp>
      <p:sp>
        <p:nvSpPr>
          <p:cNvPr id="7171" name="Rectangle 3"/>
          <p:cNvSpPr>
            <a:spLocks noGrp="1" noChangeArrowheads="1"/>
          </p:cNvSpPr>
          <p:nvPr>
            <p:ph idx="1"/>
          </p:nvPr>
        </p:nvSpPr>
        <p:spPr>
          <a:xfrm>
            <a:off x="457200" y="990600"/>
            <a:ext cx="8305800" cy="5135563"/>
          </a:xfrm>
        </p:spPr>
        <p:txBody>
          <a:bodyPr>
            <a:normAutofit/>
          </a:bodyPr>
          <a:lstStyle/>
          <a:p>
            <a:pPr eaLnBrk="1" hangingPunct="1">
              <a:lnSpc>
                <a:spcPct val="130000"/>
              </a:lnSpc>
              <a:defRPr/>
            </a:pPr>
            <a:r>
              <a:rPr lang="en-US" sz="3600" dirty="0" smtClean="0"/>
              <a:t>Joint bleeding </a:t>
            </a:r>
          </a:p>
          <a:p>
            <a:pPr eaLnBrk="1" hangingPunct="1">
              <a:lnSpc>
                <a:spcPct val="130000"/>
              </a:lnSpc>
              <a:defRPr/>
            </a:pPr>
            <a:r>
              <a:rPr lang="en-US" sz="3600" dirty="0" smtClean="0"/>
              <a:t>Muscle hemorrhage</a:t>
            </a:r>
            <a:endParaRPr lang="en-US" sz="2800" dirty="0" smtClean="0"/>
          </a:p>
          <a:p>
            <a:pPr eaLnBrk="1" hangingPunct="1">
              <a:lnSpc>
                <a:spcPct val="130000"/>
              </a:lnSpc>
              <a:defRPr/>
            </a:pPr>
            <a:r>
              <a:rPr lang="en-US" sz="3600" dirty="0" smtClean="0"/>
              <a:t>Soft tissue - bruising</a:t>
            </a:r>
          </a:p>
          <a:p>
            <a:pPr eaLnBrk="1" hangingPunct="1">
              <a:lnSpc>
                <a:spcPct val="130000"/>
              </a:lnSpc>
              <a:defRPr/>
            </a:pPr>
            <a:r>
              <a:rPr lang="en-US" sz="3600" dirty="0" smtClean="0"/>
              <a:t>Life threatening - bleeding</a:t>
            </a:r>
          </a:p>
          <a:p>
            <a:pPr eaLnBrk="1" hangingPunct="1">
              <a:lnSpc>
                <a:spcPct val="130000"/>
              </a:lnSpc>
              <a:defRPr/>
            </a:pPr>
            <a:r>
              <a:rPr lang="en-US" sz="3600" dirty="0" smtClean="0"/>
              <a:t>Others - mouth, nose, scrapes, minor cuts</a:t>
            </a:r>
          </a:p>
          <a:p>
            <a:pPr eaLnBrk="1" hangingPunct="1">
              <a:defRPr/>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8229600" cy="609600"/>
          </a:xfrm>
        </p:spPr>
        <p:txBody>
          <a:bodyPr>
            <a:noAutofit/>
          </a:bodyPr>
          <a:lstStyle/>
          <a:p>
            <a:pPr algn="l"/>
            <a:r>
              <a:rPr lang="en-US" sz="4000" b="0" dirty="0" smtClean="0"/>
              <a:t>Joint Bleeding</a:t>
            </a:r>
            <a:endParaRPr lang="en-US" sz="4000" b="0" dirty="0"/>
          </a:p>
        </p:txBody>
      </p:sp>
      <p:sp>
        <p:nvSpPr>
          <p:cNvPr id="7" name="Text Placeholder 6"/>
          <p:cNvSpPr>
            <a:spLocks noGrp="1"/>
          </p:cNvSpPr>
          <p:nvPr>
            <p:ph type="body" sz="half" idx="1"/>
          </p:nvPr>
        </p:nvSpPr>
        <p:spPr>
          <a:xfrm>
            <a:off x="457200" y="838200"/>
            <a:ext cx="4038600" cy="5287963"/>
          </a:xfrm>
        </p:spPr>
        <p:txBody>
          <a:bodyPr>
            <a:normAutofit fontScale="70000" lnSpcReduction="20000"/>
          </a:bodyPr>
          <a:lstStyle/>
          <a:p>
            <a:r>
              <a:rPr lang="en-US" dirty="0" smtClean="0"/>
              <a:t>Early signs of joint bleeding include bubbling, tingling and heat at the joint</a:t>
            </a:r>
            <a:br>
              <a:rPr lang="en-US" dirty="0" smtClean="0"/>
            </a:br>
            <a:r>
              <a:rPr lang="en-US" i="1" dirty="0" smtClean="0">
                <a:solidFill>
                  <a:srgbClr val="C00000"/>
                </a:solidFill>
              </a:rPr>
              <a:t>(This is the best time to start treatment)</a:t>
            </a:r>
          </a:p>
          <a:p>
            <a:r>
              <a:rPr lang="en-US" dirty="0" smtClean="0"/>
              <a:t>Swelling and pain set in</a:t>
            </a:r>
          </a:p>
          <a:p>
            <a:r>
              <a:rPr lang="en-US" dirty="0" smtClean="0"/>
              <a:t>As the joint swells, it feels boggy, and range of motion is limited.  Child may not be able to bear weight or move a limb.  Very painful in later stages of a bleed</a:t>
            </a:r>
          </a:p>
          <a:p>
            <a:r>
              <a:rPr lang="en-US" dirty="0" smtClean="0"/>
              <a:t>Knees, Ankles &amp; Elbows most often affected</a:t>
            </a:r>
          </a:p>
          <a:p>
            <a:r>
              <a:rPr lang="en-US" dirty="0" smtClean="0">
                <a:solidFill>
                  <a:srgbClr val="C00000"/>
                </a:solidFill>
              </a:rPr>
              <a:t>KEY POINT: Child can feel a joint bleed LONG before anyone sees any outward symptoms</a:t>
            </a:r>
            <a:endParaRPr lang="en-US" dirty="0">
              <a:solidFill>
                <a:srgbClr val="C00000"/>
              </a:solidFill>
            </a:endParaRPr>
          </a:p>
        </p:txBody>
      </p:sp>
      <p:pic>
        <p:nvPicPr>
          <p:cNvPr id="3074" name="Picture 2"/>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bwMode="auto">
          <a:xfrm>
            <a:off x="4419600" y="1752600"/>
            <a:ext cx="3200400" cy="4320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tretch>
            <a:fillRect/>
          </a:stretch>
        </p:blipFill>
        <p:spPr>
          <a:xfrm>
            <a:off x="7086600" y="990600"/>
            <a:ext cx="1803491" cy="2837946"/>
          </a:xfrm>
        </p:spPr>
      </p:pic>
      <p:sp>
        <p:nvSpPr>
          <p:cNvPr id="9" name="TextBox 8"/>
          <p:cNvSpPr txBox="1"/>
          <p:nvPr/>
        </p:nvSpPr>
        <p:spPr>
          <a:xfrm>
            <a:off x="5029200" y="6096000"/>
            <a:ext cx="2590800" cy="215444"/>
          </a:xfrm>
          <a:prstGeom prst="rect">
            <a:avLst/>
          </a:prstGeom>
          <a:noFill/>
        </p:spPr>
        <p:txBody>
          <a:bodyPr wrap="square" rtlCol="0">
            <a:spAutoFit/>
          </a:bodyPr>
          <a:lstStyle/>
          <a:p>
            <a:pPr algn="r"/>
            <a:r>
              <a:rPr lang="en-US" sz="800" dirty="0" smtClean="0">
                <a:latin typeface="+mn-lt"/>
              </a:rPr>
              <a:t>Graphic Credit : World Federation of Hemophilia</a:t>
            </a:r>
            <a:endParaRPr lang="en-US" sz="800" dirty="0">
              <a:latin typeface="+mn-lt"/>
            </a:endParaRPr>
          </a:p>
        </p:txBody>
      </p:sp>
      <p:sp>
        <p:nvSpPr>
          <p:cNvPr id="13" name="TextBox 12"/>
          <p:cNvSpPr txBox="1"/>
          <p:nvPr/>
        </p:nvSpPr>
        <p:spPr>
          <a:xfrm>
            <a:off x="7086600" y="3843754"/>
            <a:ext cx="1828800" cy="338554"/>
          </a:xfrm>
          <a:prstGeom prst="rect">
            <a:avLst/>
          </a:prstGeom>
          <a:noFill/>
        </p:spPr>
        <p:txBody>
          <a:bodyPr wrap="square" rtlCol="0">
            <a:spAutoFit/>
          </a:bodyPr>
          <a:lstStyle/>
          <a:p>
            <a:pPr algn="r"/>
            <a:r>
              <a:rPr lang="en-US" sz="800" dirty="0" smtClean="0">
                <a:latin typeface="+mn-lt"/>
              </a:rPr>
              <a:t>Photo Credit: National Hemophilia Foundation</a:t>
            </a:r>
            <a:endParaRPr lang="en-US" sz="800"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a:xfrm>
            <a:off x="1219200" y="0"/>
            <a:ext cx="8229600" cy="609600"/>
          </a:xfrm>
        </p:spPr>
        <p:txBody>
          <a:bodyPr>
            <a:normAutofit fontScale="90000"/>
          </a:bodyPr>
          <a:lstStyle/>
          <a:p>
            <a:pPr algn="l" eaLnBrk="1" hangingPunct="1">
              <a:defRPr/>
            </a:pPr>
            <a:r>
              <a:rPr lang="en-US" dirty="0" smtClean="0"/>
              <a:t>Muscle Bleeding</a:t>
            </a:r>
          </a:p>
        </p:txBody>
      </p:sp>
      <p:sp>
        <p:nvSpPr>
          <p:cNvPr id="14" name="Text Placeholder 13"/>
          <p:cNvSpPr>
            <a:spLocks noGrp="1"/>
          </p:cNvSpPr>
          <p:nvPr>
            <p:ph type="body" sz="half" idx="1"/>
          </p:nvPr>
        </p:nvSpPr>
        <p:spPr>
          <a:xfrm>
            <a:off x="457200" y="914400"/>
            <a:ext cx="4038600" cy="5211763"/>
          </a:xfrm>
        </p:spPr>
        <p:txBody>
          <a:bodyPr>
            <a:normAutofit fontScale="70000" lnSpcReduction="20000"/>
          </a:bodyPr>
          <a:lstStyle/>
          <a:p>
            <a:r>
              <a:rPr lang="en-US" dirty="0"/>
              <a:t>Signs and symptoms very similar to joint bleeding, but also can include tightness and/or shininess of skin </a:t>
            </a:r>
          </a:p>
          <a:p>
            <a:r>
              <a:rPr lang="en-US" dirty="0" smtClean="0"/>
              <a:t>Muscle bleeding is very painful</a:t>
            </a:r>
          </a:p>
          <a:p>
            <a:r>
              <a:rPr lang="en-US" dirty="0" smtClean="0"/>
              <a:t>Usually happens in arms and legs</a:t>
            </a:r>
          </a:p>
          <a:p>
            <a:r>
              <a:rPr lang="en-US" dirty="0" smtClean="0"/>
              <a:t>Significant blood loss can happen quickly</a:t>
            </a:r>
          </a:p>
          <a:p>
            <a:r>
              <a:rPr lang="en-US" dirty="0" smtClean="0"/>
              <a:t>Leg, thigh, calf, forearm and groin most affected areas</a:t>
            </a:r>
          </a:p>
          <a:p>
            <a:r>
              <a:rPr lang="en-US" dirty="0" smtClean="0">
                <a:solidFill>
                  <a:srgbClr val="C00000"/>
                </a:solidFill>
              </a:rPr>
              <a:t>KEY POINT: </a:t>
            </a:r>
            <a:r>
              <a:rPr lang="en-US" dirty="0">
                <a:solidFill>
                  <a:srgbClr val="C00000"/>
                </a:solidFill>
              </a:rPr>
              <a:t>Child can feel a </a:t>
            </a:r>
            <a:r>
              <a:rPr lang="en-US" dirty="0" smtClean="0">
                <a:solidFill>
                  <a:srgbClr val="C00000"/>
                </a:solidFill>
              </a:rPr>
              <a:t>muscle </a:t>
            </a:r>
            <a:r>
              <a:rPr lang="en-US" dirty="0">
                <a:solidFill>
                  <a:srgbClr val="C00000"/>
                </a:solidFill>
              </a:rPr>
              <a:t>bleed LONG before anyone sees any outward symptoms</a:t>
            </a:r>
          </a:p>
          <a:p>
            <a:endParaRPr lang="en-US" dirty="0" smtClean="0"/>
          </a:p>
          <a:p>
            <a:endParaRPr lang="en-US" dirty="0"/>
          </a:p>
        </p:txBody>
      </p:sp>
      <p:pic>
        <p:nvPicPr>
          <p:cNvPr id="4098" name="Picture 2"/>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bwMode="auto">
          <a:xfrm>
            <a:off x="4572000" y="2514600"/>
            <a:ext cx="2678800" cy="360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Content Placeholder 8"/>
          <p:cNvPicPr>
            <a:picLocks noGrp="1" noChangeAspect="1"/>
          </p:cNvPicPr>
          <p:nvPr>
            <p:ph sz="quarter" idx="2"/>
          </p:nvPr>
        </p:nvPicPr>
        <p:blipFill>
          <a:blip r:embed="rId4">
            <a:extLst>
              <a:ext uri="{28A0092B-C50C-407E-A947-70E740481C1C}">
                <a14:useLocalDpi xmlns:a14="http://schemas.microsoft.com/office/drawing/2010/main" val="0"/>
              </a:ext>
            </a:extLst>
          </a:blip>
          <a:stretch>
            <a:fillRect/>
          </a:stretch>
        </p:blipFill>
        <p:spPr>
          <a:xfrm>
            <a:off x="5791200" y="838200"/>
            <a:ext cx="3133041" cy="2185988"/>
          </a:xfrm>
        </p:spPr>
      </p:pic>
      <p:sp>
        <p:nvSpPr>
          <p:cNvPr id="19" name="TextBox 18"/>
          <p:cNvSpPr txBox="1"/>
          <p:nvPr/>
        </p:nvSpPr>
        <p:spPr>
          <a:xfrm>
            <a:off x="4724400" y="6203722"/>
            <a:ext cx="2590800" cy="215444"/>
          </a:xfrm>
          <a:prstGeom prst="rect">
            <a:avLst/>
          </a:prstGeom>
          <a:noFill/>
        </p:spPr>
        <p:txBody>
          <a:bodyPr wrap="square" rtlCol="0">
            <a:spAutoFit/>
          </a:bodyPr>
          <a:lstStyle/>
          <a:p>
            <a:pPr algn="r"/>
            <a:r>
              <a:rPr lang="en-US" sz="800" dirty="0" smtClean="0">
                <a:latin typeface="+mn-lt"/>
              </a:rPr>
              <a:t>Graphic Credit : World Federation of Hemophilia</a:t>
            </a:r>
            <a:endParaRPr lang="en-US" sz="800" dirty="0">
              <a:latin typeface="+mn-l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Rot="1" noChangeArrowheads="1"/>
          </p:cNvSpPr>
          <p:nvPr>
            <p:ph type="title"/>
          </p:nvPr>
        </p:nvSpPr>
        <p:spPr/>
        <p:txBody>
          <a:bodyPr>
            <a:normAutofit fontScale="90000"/>
          </a:bodyPr>
          <a:lstStyle/>
          <a:p>
            <a:pPr algn="l" eaLnBrk="1" hangingPunct="1">
              <a:defRPr/>
            </a:pPr>
            <a:r>
              <a:rPr lang="en-US" dirty="0" smtClean="0"/>
              <a:t>Soft Tissue Bleeding</a:t>
            </a: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92925" y="1183019"/>
            <a:ext cx="3167149" cy="4750724"/>
          </a:xfrm>
        </p:spPr>
      </p:pic>
      <p:sp>
        <p:nvSpPr>
          <p:cNvPr id="5" name="Content Placeholder 4"/>
          <p:cNvSpPr>
            <a:spLocks noGrp="1"/>
          </p:cNvSpPr>
          <p:nvPr>
            <p:ph sz="half" idx="2"/>
          </p:nvPr>
        </p:nvSpPr>
        <p:spPr/>
        <p:txBody>
          <a:bodyPr>
            <a:normAutofit lnSpcReduction="10000"/>
          </a:bodyPr>
          <a:lstStyle/>
          <a:p>
            <a:r>
              <a:rPr lang="en-US" dirty="0" smtClean="0"/>
              <a:t>Soft tissue bleeding is primarily characterized by bruising and hematomas (raised bruises)</a:t>
            </a:r>
          </a:p>
          <a:p>
            <a:r>
              <a:rPr lang="en-US" dirty="0" smtClean="0"/>
              <a:t>Many children with hemophilia have significant bruising all over their bodies</a:t>
            </a:r>
          </a:p>
          <a:p>
            <a:r>
              <a:rPr lang="en-US" dirty="0" smtClean="0"/>
              <a:t>Treatment is generally not needed, but ice can help with comfort</a:t>
            </a:r>
            <a:endParaRPr lang="en-US" dirty="0"/>
          </a:p>
        </p:txBody>
      </p:sp>
      <p:sp>
        <p:nvSpPr>
          <p:cNvPr id="12292" name="Rectangle 4"/>
          <p:cNvSpPr>
            <a:spLocks noChangeArrowheads="1"/>
          </p:cNvSpPr>
          <p:nvPr/>
        </p:nvSpPr>
        <p:spPr bwMode="auto">
          <a:xfrm>
            <a:off x="6537325" y="-481013"/>
            <a:ext cx="307975" cy="381000"/>
          </a:xfrm>
          <a:prstGeom prst="rect">
            <a:avLst/>
          </a:prstGeom>
          <a:noFill/>
          <a:ln w="9525">
            <a:noFill/>
            <a:miter lim="800000"/>
            <a:headEnd/>
            <a:tailEnd/>
          </a:ln>
        </p:spPr>
        <p:txBody>
          <a:bodyPr wrap="none">
            <a:spAutoFit/>
          </a:bodyPr>
          <a:lstStyle/>
          <a:p>
            <a:pPr>
              <a:spcBef>
                <a:spcPct val="20000"/>
              </a:spcBef>
              <a:buFontTx/>
              <a:buChar char="•"/>
            </a:pPr>
            <a:endParaRPr lang="en-US" sz="2800" baseline="30000">
              <a:solidFill>
                <a:schemeClr val="bg1"/>
              </a:solidFill>
              <a:latin typeface="Times New Roman" pitchFamily="18" charset="0"/>
            </a:endParaRPr>
          </a:p>
        </p:txBody>
      </p:sp>
      <p:sp>
        <p:nvSpPr>
          <p:cNvPr id="11" name="TextBox 10"/>
          <p:cNvSpPr txBox="1"/>
          <p:nvPr/>
        </p:nvSpPr>
        <p:spPr>
          <a:xfrm>
            <a:off x="838200" y="5988278"/>
            <a:ext cx="3200400" cy="215444"/>
          </a:xfrm>
          <a:prstGeom prst="rect">
            <a:avLst/>
          </a:prstGeom>
          <a:noFill/>
        </p:spPr>
        <p:txBody>
          <a:bodyPr wrap="square" rtlCol="0">
            <a:spAutoFit/>
          </a:bodyPr>
          <a:lstStyle/>
          <a:p>
            <a:pPr algn="r"/>
            <a:r>
              <a:rPr lang="en-US" sz="800" dirty="0" smtClean="0">
                <a:latin typeface="+mn-lt"/>
              </a:rPr>
              <a:t>Graphic Credit : Wilkes family</a:t>
            </a:r>
            <a:endParaRPr lang="en-US" sz="800" dirty="0">
              <a:latin typeface="+mn-l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HFA-standard powerpoint">
  <a:themeElements>
    <a:clrScheme name="HFA-Standard">
      <a:dk1>
        <a:srgbClr val="1F497D"/>
      </a:dk1>
      <a:lt1>
        <a:sysClr val="window" lastClr="FFFFFF"/>
      </a:lt1>
      <a:dk2>
        <a:srgbClr val="0070C0"/>
      </a:dk2>
      <a:lt2>
        <a:srgbClr val="EEECE1"/>
      </a:lt2>
      <a:accent1>
        <a:srgbClr val="C00000"/>
      </a:accent1>
      <a:accent2>
        <a:srgbClr val="0070C0"/>
      </a:accent2>
      <a:accent3>
        <a:srgbClr val="9BBB59"/>
      </a:accent3>
      <a:accent4>
        <a:srgbClr val="7030A0"/>
      </a:accent4>
      <a:accent5>
        <a:srgbClr val="FFC000"/>
      </a:accent5>
      <a:accent6>
        <a:srgbClr val="600000"/>
      </a:accent6>
      <a:hlink>
        <a:srgbClr val="17365D"/>
      </a:hlink>
      <a:folHlink>
        <a:srgbClr val="C0504D"/>
      </a:folHlink>
    </a:clrScheme>
    <a:fontScheme name="HFA_Standard 1">
      <a:majorFont>
        <a:latin typeface="Haettenschweiler"/>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HFA-standard powerpoint potx</Template>
  <TotalTime>15178</TotalTime>
  <Words>2560</Words>
  <Application>Microsoft Macintosh PowerPoint</Application>
  <PresentationFormat>On-screen Show (4:3)</PresentationFormat>
  <Paragraphs>291</Paragraphs>
  <Slides>26</Slides>
  <Notes>24</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HFA-standard powerpoint</vt:lpstr>
      <vt:lpstr>PowerPoint Presentation</vt:lpstr>
      <vt:lpstr>Hemophilia and {Insert Your Child’s Name} at School </vt:lpstr>
      <vt:lpstr>PowerPoint Presentation</vt:lpstr>
      <vt:lpstr>People with Hemophilia Bleed Longer, not Faster</vt:lpstr>
      <vt:lpstr>Incidence</vt:lpstr>
      <vt:lpstr>Types of Bleeds</vt:lpstr>
      <vt:lpstr>Joint Bleeding</vt:lpstr>
      <vt:lpstr>Muscle Bleeding</vt:lpstr>
      <vt:lpstr>Soft Tissue Bleeding</vt:lpstr>
      <vt:lpstr>Life-Threatening Bleeding</vt:lpstr>
      <vt:lpstr>Other Bleeding Episodes</vt:lpstr>
      <vt:lpstr>Treatment of Bleeding Episodes</vt:lpstr>
      <vt:lpstr>Factor Administration</vt:lpstr>
      <vt:lpstr>What Does All This Mean in the School Setting?</vt:lpstr>
      <vt:lpstr>Prophylaxis (or prophy)</vt:lpstr>
      <vt:lpstr>How Does the Child Handle School?</vt:lpstr>
      <vt:lpstr>Activities</vt:lpstr>
      <vt:lpstr>Bleeding at School</vt:lpstr>
      <vt:lpstr>Meet {Insert Child’s Name}</vt:lpstr>
      <vt:lpstr>Things to Consider regarding {insert child’s name}</vt:lpstr>
      <vt:lpstr>Things to Expect</vt:lpstr>
      <vt:lpstr>How Much do Others Need to Know?</vt:lpstr>
      <vt:lpstr>Parent’s Key Concerns</vt:lpstr>
      <vt:lpstr>When to Call Parents</vt:lpstr>
      <vt:lpstr>PowerPoint Presentation</vt:lpstr>
      <vt:lpstr>Conclusions</vt:lpstr>
    </vt:vector>
  </TitlesOfParts>
  <Company>UCHSC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Hemophilia in the School Setting </dc:title>
  <dc:creator>Sue Geraghty</dc:creator>
  <cp:lastModifiedBy>Sonji Wilkes</cp:lastModifiedBy>
  <cp:revision>55</cp:revision>
  <dcterms:created xsi:type="dcterms:W3CDTF">2004-10-18T21:35:26Z</dcterms:created>
  <dcterms:modified xsi:type="dcterms:W3CDTF">2013-08-19T15:19:32Z</dcterms:modified>
</cp:coreProperties>
</file>